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3" r:id="rId1"/>
  </p:sldMasterIdLst>
  <p:notesMasterIdLst>
    <p:notesMasterId r:id="rId42"/>
  </p:notesMasterIdLst>
  <p:sldIdLst>
    <p:sldId id="256" r:id="rId2"/>
    <p:sldId id="302" r:id="rId3"/>
    <p:sldId id="260" r:id="rId4"/>
    <p:sldId id="276" r:id="rId5"/>
    <p:sldId id="295" r:id="rId6"/>
    <p:sldId id="257" r:id="rId7"/>
    <p:sldId id="258" r:id="rId8"/>
    <p:sldId id="259" r:id="rId9"/>
    <p:sldId id="261" r:id="rId10"/>
    <p:sldId id="310" r:id="rId11"/>
    <p:sldId id="278" r:id="rId12"/>
    <p:sldId id="308" r:id="rId13"/>
    <p:sldId id="309" r:id="rId14"/>
    <p:sldId id="311" r:id="rId15"/>
    <p:sldId id="265" r:id="rId16"/>
    <p:sldId id="262" r:id="rId17"/>
    <p:sldId id="299" r:id="rId18"/>
    <p:sldId id="268" r:id="rId19"/>
    <p:sldId id="266" r:id="rId20"/>
    <p:sldId id="291" r:id="rId21"/>
    <p:sldId id="272" r:id="rId22"/>
    <p:sldId id="313" r:id="rId23"/>
    <p:sldId id="286" r:id="rId24"/>
    <p:sldId id="283" r:id="rId25"/>
    <p:sldId id="281" r:id="rId26"/>
    <p:sldId id="288" r:id="rId27"/>
    <p:sldId id="289" r:id="rId28"/>
    <p:sldId id="280" r:id="rId29"/>
    <p:sldId id="312" r:id="rId30"/>
    <p:sldId id="282" r:id="rId31"/>
    <p:sldId id="270" r:id="rId32"/>
    <p:sldId id="285" r:id="rId33"/>
    <p:sldId id="300" r:id="rId34"/>
    <p:sldId id="301" r:id="rId35"/>
    <p:sldId id="296" r:id="rId36"/>
    <p:sldId id="304" r:id="rId37"/>
    <p:sldId id="305" r:id="rId38"/>
    <p:sldId id="306" r:id="rId39"/>
    <p:sldId id="263" r:id="rId40"/>
    <p:sldId id="264"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766501-9435-47A6-80F4-B0C2C9C160BF}" v="7" dt="2024-01-30T15:43:23.8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2" autoAdjust="0"/>
    <p:restoredTop sz="94185" autoAdjust="0"/>
  </p:normalViewPr>
  <p:slideViewPr>
    <p:cSldViewPr snapToGrid="0">
      <p:cViewPr varScale="1">
        <p:scale>
          <a:sx n="141" d="100"/>
          <a:sy n="141" d="100"/>
        </p:scale>
        <p:origin x="132" y="6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 X" userId="4be68f9623ba8417" providerId="LiveId" clId="{B6BDEB11-8199-469E-887F-2FFF1F936AA3}"/>
    <pc:docChg chg="custSel modSld sldOrd">
      <pc:chgData name="Alan X" userId="4be68f9623ba8417" providerId="LiveId" clId="{B6BDEB11-8199-469E-887F-2FFF1F936AA3}" dt="2023-11-30T02:42:01.051" v="13" actId="207"/>
      <pc:docMkLst>
        <pc:docMk/>
      </pc:docMkLst>
      <pc:sldChg chg="ord">
        <pc:chgData name="Alan X" userId="4be68f9623ba8417" providerId="LiveId" clId="{B6BDEB11-8199-469E-887F-2FFF1F936AA3}" dt="2023-11-21T03:48:53.077" v="0" actId="20578"/>
        <pc:sldMkLst>
          <pc:docMk/>
          <pc:sldMk cId="535179900" sldId="278"/>
        </pc:sldMkLst>
      </pc:sldChg>
      <pc:sldChg chg="modSp mod">
        <pc:chgData name="Alan X" userId="4be68f9623ba8417" providerId="LiveId" clId="{B6BDEB11-8199-469E-887F-2FFF1F936AA3}" dt="2023-11-30T02:42:01.051" v="13" actId="207"/>
        <pc:sldMkLst>
          <pc:docMk/>
          <pc:sldMk cId="3266778740" sldId="310"/>
        </pc:sldMkLst>
        <pc:spChg chg="mod">
          <ac:chgData name="Alan X" userId="4be68f9623ba8417" providerId="LiveId" clId="{B6BDEB11-8199-469E-887F-2FFF1F936AA3}" dt="2023-11-30T02:42:01.051" v="13" actId="207"/>
          <ac:spMkLst>
            <pc:docMk/>
            <pc:sldMk cId="3266778740" sldId="310"/>
            <ac:spMk id="2" creationId="{0A6708E9-9CC5-F759-9B3C-CFB0204F841E}"/>
          </ac:spMkLst>
        </pc:spChg>
      </pc:sldChg>
    </pc:docChg>
  </pc:docChgLst>
  <pc:docChgLst>
    <pc:chgData name="Alan X" userId="4be68f9623ba8417" providerId="LiveId" clId="{C4E35F33-0AC5-4F69-A243-A7EBB33630D9}"/>
    <pc:docChg chg="modSld">
      <pc:chgData name="Alan X" userId="4be68f9623ba8417" providerId="LiveId" clId="{C4E35F33-0AC5-4F69-A243-A7EBB33630D9}" dt="2024-01-22T02:19:15.838" v="3" actId="1076"/>
      <pc:docMkLst>
        <pc:docMk/>
      </pc:docMkLst>
      <pc:sldChg chg="modSp mod">
        <pc:chgData name="Alan X" userId="4be68f9623ba8417" providerId="LiveId" clId="{C4E35F33-0AC5-4F69-A243-A7EBB33630D9}" dt="2024-01-22T02:19:15.838" v="3" actId="1076"/>
        <pc:sldMkLst>
          <pc:docMk/>
          <pc:sldMk cId="4264385879" sldId="261"/>
        </pc:sldMkLst>
        <pc:spChg chg="mod">
          <ac:chgData name="Alan X" userId="4be68f9623ba8417" providerId="LiveId" clId="{C4E35F33-0AC5-4F69-A243-A7EBB33630D9}" dt="2024-01-22T02:19:15.838" v="3" actId="1076"/>
          <ac:spMkLst>
            <pc:docMk/>
            <pc:sldMk cId="4264385879" sldId="261"/>
            <ac:spMk id="15" creationId="{190216C7-D8F1-89E1-2BD5-EDE28CC3A81E}"/>
          </ac:spMkLst>
        </pc:spChg>
        <pc:picChg chg="mod">
          <ac:chgData name="Alan X" userId="4be68f9623ba8417" providerId="LiveId" clId="{C4E35F33-0AC5-4F69-A243-A7EBB33630D9}" dt="2024-01-22T02:18:26.218" v="2" actId="1076"/>
          <ac:picMkLst>
            <pc:docMk/>
            <pc:sldMk cId="4264385879" sldId="261"/>
            <ac:picMk id="267" creationId="{FC96B40C-78D9-3D27-2629-106354E64666}"/>
          </ac:picMkLst>
        </pc:picChg>
        <pc:picChg chg="mod">
          <ac:chgData name="Alan X" userId="4be68f9623ba8417" providerId="LiveId" clId="{C4E35F33-0AC5-4F69-A243-A7EBB33630D9}" dt="2024-01-22T02:18:24.737" v="1" actId="1076"/>
          <ac:picMkLst>
            <pc:docMk/>
            <pc:sldMk cId="4264385879" sldId="261"/>
            <ac:picMk id="269" creationId="{B274A5BB-D24E-10A6-D698-2DFF56610A67}"/>
          </ac:picMkLst>
        </pc:picChg>
      </pc:sldChg>
    </pc:docChg>
  </pc:docChgLst>
  <pc:docChgLst>
    <pc:chgData name="Alan X" userId="4be68f9623ba8417" providerId="LiveId" clId="{C6766501-9435-47A6-80F4-B0C2C9C160BF}"/>
    <pc:docChg chg="modSld sldOrd">
      <pc:chgData name="Alan X" userId="4be68f9623ba8417" providerId="LiveId" clId="{C6766501-9435-47A6-80F4-B0C2C9C160BF}" dt="2024-01-30T15:47:02.818" v="11" actId="1076"/>
      <pc:docMkLst>
        <pc:docMk/>
      </pc:docMkLst>
      <pc:sldChg chg="modSp mod setBg">
        <pc:chgData name="Alan X" userId="4be68f9623ba8417" providerId="LiveId" clId="{C6766501-9435-47A6-80F4-B0C2C9C160BF}" dt="2024-01-30T15:43:41.194" v="10" actId="207"/>
        <pc:sldMkLst>
          <pc:docMk/>
          <pc:sldMk cId="3493566123" sldId="272"/>
        </pc:sldMkLst>
        <pc:spChg chg="mod">
          <ac:chgData name="Alan X" userId="4be68f9623ba8417" providerId="LiveId" clId="{C6766501-9435-47A6-80F4-B0C2C9C160BF}" dt="2024-01-30T15:43:41.194" v="10" actId="207"/>
          <ac:spMkLst>
            <pc:docMk/>
            <pc:sldMk cId="3493566123" sldId="272"/>
            <ac:spMk id="3" creationId="{915127DA-AB81-207D-0426-0F4E79D753D1}"/>
          </ac:spMkLst>
        </pc:spChg>
      </pc:sldChg>
      <pc:sldChg chg="ord">
        <pc:chgData name="Alan X" userId="4be68f9623ba8417" providerId="LiveId" clId="{C6766501-9435-47A6-80F4-B0C2C9C160BF}" dt="2024-01-29T20:36:39.774" v="0" actId="20578"/>
        <pc:sldMkLst>
          <pc:docMk/>
          <pc:sldMk cId="1171621189" sldId="289"/>
        </pc:sldMkLst>
      </pc:sldChg>
      <pc:sldChg chg="modSp mod">
        <pc:chgData name="Alan X" userId="4be68f9623ba8417" providerId="LiveId" clId="{C6766501-9435-47A6-80F4-B0C2C9C160BF}" dt="2024-01-30T15:47:02.818" v="11" actId="1076"/>
        <pc:sldMkLst>
          <pc:docMk/>
          <pc:sldMk cId="1955692870" sldId="313"/>
        </pc:sldMkLst>
        <pc:picChg chg="mod">
          <ac:chgData name="Alan X" userId="4be68f9623ba8417" providerId="LiveId" clId="{C6766501-9435-47A6-80F4-B0C2C9C160BF}" dt="2024-01-30T15:47:02.818" v="11" actId="1076"/>
          <ac:picMkLst>
            <pc:docMk/>
            <pc:sldMk cId="1955692870" sldId="313"/>
            <ac:picMk id="5" creationId="{FD934D21-9794-9AFC-BE01-8B8DEF1E04B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CB1B9E-8DD7-421E-AB6B-F9B432FF7F2A}" type="datetimeFigureOut">
              <a:rPr lang="en-US" smtClean="0"/>
              <a:t>1/30/2024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40E838-05B2-4689-A566-D1EC6A989274}" type="slidenum">
              <a:rPr lang="en-US" smtClean="0"/>
              <a:t>‹#›</a:t>
            </a:fld>
            <a:endParaRPr lang="en-US"/>
          </a:p>
        </p:txBody>
      </p:sp>
    </p:spTree>
    <p:extLst>
      <p:ext uri="{BB962C8B-B14F-4D97-AF65-F5344CB8AC3E}">
        <p14:creationId xmlns:p14="http://schemas.microsoft.com/office/powerpoint/2010/main" val="4155850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https://www.holmarc.com/michelson_interferometer.php</a:t>
            </a:r>
          </a:p>
        </p:txBody>
      </p:sp>
      <p:sp>
        <p:nvSpPr>
          <p:cNvPr id="4" name="Slide Number Placeholder 3"/>
          <p:cNvSpPr>
            <a:spLocks noGrp="1"/>
          </p:cNvSpPr>
          <p:nvPr>
            <p:ph type="sldNum" sz="quarter" idx="5"/>
          </p:nvPr>
        </p:nvSpPr>
        <p:spPr/>
        <p:txBody>
          <a:bodyPr/>
          <a:lstStyle/>
          <a:p>
            <a:fld id="{D540E838-05B2-4689-A566-D1EC6A989274}" type="slidenum">
              <a:rPr lang="en-US" smtClean="0"/>
              <a:t>3</a:t>
            </a:fld>
            <a:endParaRPr lang="en-US"/>
          </a:p>
        </p:txBody>
      </p:sp>
    </p:spTree>
    <p:extLst>
      <p:ext uri="{BB962C8B-B14F-4D97-AF65-F5344CB8AC3E}">
        <p14:creationId xmlns:p14="http://schemas.microsoft.com/office/powerpoint/2010/main" val="1474743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https://www.ligo.caltech.edu/page/what-is-interferometer</a:t>
            </a:r>
          </a:p>
        </p:txBody>
      </p:sp>
      <p:sp>
        <p:nvSpPr>
          <p:cNvPr id="4" name="Slide Number Placeholder 3"/>
          <p:cNvSpPr>
            <a:spLocks noGrp="1"/>
          </p:cNvSpPr>
          <p:nvPr>
            <p:ph type="sldNum" sz="quarter" idx="5"/>
          </p:nvPr>
        </p:nvSpPr>
        <p:spPr/>
        <p:txBody>
          <a:bodyPr/>
          <a:lstStyle/>
          <a:p>
            <a:fld id="{D540E838-05B2-4689-A566-D1EC6A989274}" type="slidenum">
              <a:rPr lang="en-US" smtClean="0"/>
              <a:t>6</a:t>
            </a:fld>
            <a:endParaRPr lang="en-US"/>
          </a:p>
        </p:txBody>
      </p:sp>
    </p:spTree>
    <p:extLst>
      <p:ext uri="{BB962C8B-B14F-4D97-AF65-F5344CB8AC3E}">
        <p14:creationId xmlns:p14="http://schemas.microsoft.com/office/powerpoint/2010/main" val="1647467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Sources: https://www.ligo.caltech.edu/page/what-is-interferometer</a:t>
            </a:r>
          </a:p>
          <a:p>
            <a:endParaRPr lang="en-US" dirty="0"/>
          </a:p>
        </p:txBody>
      </p:sp>
      <p:sp>
        <p:nvSpPr>
          <p:cNvPr id="4" name="Slide Number Placeholder 3"/>
          <p:cNvSpPr>
            <a:spLocks noGrp="1"/>
          </p:cNvSpPr>
          <p:nvPr>
            <p:ph type="sldNum" sz="quarter" idx="5"/>
          </p:nvPr>
        </p:nvSpPr>
        <p:spPr/>
        <p:txBody>
          <a:bodyPr/>
          <a:lstStyle/>
          <a:p>
            <a:fld id="{D540E838-05B2-4689-A566-D1EC6A989274}" type="slidenum">
              <a:rPr lang="en-US" smtClean="0"/>
              <a:t>7</a:t>
            </a:fld>
            <a:endParaRPr lang="en-US"/>
          </a:p>
        </p:txBody>
      </p:sp>
    </p:spTree>
    <p:extLst>
      <p:ext uri="{BB962C8B-B14F-4D97-AF65-F5344CB8AC3E}">
        <p14:creationId xmlns:p14="http://schemas.microsoft.com/office/powerpoint/2010/main" val="3589758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Sources: https://www.ligo.caltech.edu/page/what-is-interferometer</a:t>
            </a:r>
          </a:p>
          <a:p>
            <a:endParaRPr lang="en-US" dirty="0"/>
          </a:p>
        </p:txBody>
      </p:sp>
      <p:sp>
        <p:nvSpPr>
          <p:cNvPr id="4" name="Slide Number Placeholder 3"/>
          <p:cNvSpPr>
            <a:spLocks noGrp="1"/>
          </p:cNvSpPr>
          <p:nvPr>
            <p:ph type="sldNum" sz="quarter" idx="5"/>
          </p:nvPr>
        </p:nvSpPr>
        <p:spPr/>
        <p:txBody>
          <a:bodyPr/>
          <a:lstStyle/>
          <a:p>
            <a:fld id="{D540E838-05B2-4689-A566-D1EC6A989274}" type="slidenum">
              <a:rPr lang="en-US" smtClean="0"/>
              <a:t>8</a:t>
            </a:fld>
            <a:endParaRPr lang="en-US"/>
          </a:p>
        </p:txBody>
      </p:sp>
    </p:spTree>
    <p:extLst>
      <p:ext uri="{BB962C8B-B14F-4D97-AF65-F5344CB8AC3E}">
        <p14:creationId xmlns:p14="http://schemas.microsoft.com/office/powerpoint/2010/main" val="2492065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Delta equals four times A times Omega times the sine of Phi, divided by Gamma times V</a:t>
            </a:r>
          </a:p>
        </p:txBody>
      </p:sp>
      <p:sp>
        <p:nvSpPr>
          <p:cNvPr id="4" name="Slide Number Placeholder 3"/>
          <p:cNvSpPr>
            <a:spLocks noGrp="1"/>
          </p:cNvSpPr>
          <p:nvPr>
            <p:ph type="sldNum" sz="quarter" idx="5"/>
          </p:nvPr>
        </p:nvSpPr>
        <p:spPr/>
        <p:txBody>
          <a:bodyPr/>
          <a:lstStyle/>
          <a:p>
            <a:fld id="{D540E838-05B2-4689-A566-D1EC6A989274}" type="slidenum">
              <a:rPr lang="en-US" smtClean="0"/>
              <a:t>14</a:t>
            </a:fld>
            <a:endParaRPr lang="en-US"/>
          </a:p>
        </p:txBody>
      </p:sp>
    </p:spTree>
    <p:extLst>
      <p:ext uri="{BB962C8B-B14F-4D97-AF65-F5344CB8AC3E}">
        <p14:creationId xmlns:p14="http://schemas.microsoft.com/office/powerpoint/2010/main" val="769259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introducing a rotation and counter-rotation for comparison, he was able to see how much the difference was when going against the aether. The "stationary aether“/ “hypothetical ether” in his example, is using both rotations to get a baseline for the  aether detected in the clockwise rotation</a:t>
            </a:r>
          </a:p>
        </p:txBody>
      </p:sp>
      <p:sp>
        <p:nvSpPr>
          <p:cNvPr id="4" name="Slide Number Placeholder 3"/>
          <p:cNvSpPr>
            <a:spLocks noGrp="1"/>
          </p:cNvSpPr>
          <p:nvPr>
            <p:ph type="sldNum" sz="quarter" idx="5"/>
          </p:nvPr>
        </p:nvSpPr>
        <p:spPr/>
        <p:txBody>
          <a:bodyPr/>
          <a:lstStyle/>
          <a:p>
            <a:fld id="{D540E838-05B2-4689-A566-D1EC6A989274}" type="slidenum">
              <a:rPr lang="en-US" smtClean="0"/>
              <a:t>15</a:t>
            </a:fld>
            <a:endParaRPr lang="en-US"/>
          </a:p>
        </p:txBody>
      </p:sp>
    </p:spTree>
    <p:extLst>
      <p:ext uri="{BB962C8B-B14F-4D97-AF65-F5344CB8AC3E}">
        <p14:creationId xmlns:p14="http://schemas.microsoft.com/office/powerpoint/2010/main" val="1202931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elastic-impact emission theory suggests that the beam splitter, due to its motion and the alignment between the normal line and its velocity vector, can actively alter the magnitude and direction of the velocity of incident light. This theory takes into account the interaction between the moving beam splitter and the emitted light, considering elastic impacts between the light particles and the surface of the beam splitter.</a:t>
            </a:r>
          </a:p>
          <a:p>
            <a:endParaRPr lang="en-US" dirty="0"/>
          </a:p>
          <a:p>
            <a:r>
              <a:rPr lang="en-US" dirty="0"/>
              <a:t>The ballistic assumption, applied to the mirrors M1, M2, and M3, assumes that their motion does not directly change the numerical magnitude of the velocity of incident light. This assumption implies that the mirrors act as stationary objects in terms of the velocity of light, meaning the light particles maintain their original velocities when interacting with the mirrors.</a:t>
            </a:r>
          </a:p>
          <a:p>
            <a:endParaRPr lang="en-US" dirty="0"/>
          </a:p>
        </p:txBody>
      </p:sp>
      <p:sp>
        <p:nvSpPr>
          <p:cNvPr id="4" name="Slide Number Placeholder 3"/>
          <p:cNvSpPr>
            <a:spLocks noGrp="1"/>
          </p:cNvSpPr>
          <p:nvPr>
            <p:ph type="sldNum" sz="quarter" idx="5"/>
          </p:nvPr>
        </p:nvSpPr>
        <p:spPr/>
        <p:txBody>
          <a:bodyPr/>
          <a:lstStyle/>
          <a:p>
            <a:fld id="{D540E838-05B2-4689-A566-D1EC6A989274}" type="slidenum">
              <a:rPr lang="en-US" smtClean="0"/>
              <a:t>16</a:t>
            </a:fld>
            <a:endParaRPr lang="en-US"/>
          </a:p>
        </p:txBody>
      </p:sp>
    </p:spTree>
    <p:extLst>
      <p:ext uri="{BB962C8B-B14F-4D97-AF65-F5344CB8AC3E}">
        <p14:creationId xmlns:p14="http://schemas.microsoft.com/office/powerpoint/2010/main" val="2314524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James DeMeo, (2003), Dayton Miller’s Ether-Drift Experiments: A Fresh Look</a:t>
            </a:r>
          </a:p>
        </p:txBody>
      </p:sp>
      <p:sp>
        <p:nvSpPr>
          <p:cNvPr id="4" name="Slide Number Placeholder 3"/>
          <p:cNvSpPr>
            <a:spLocks noGrp="1"/>
          </p:cNvSpPr>
          <p:nvPr>
            <p:ph type="sldNum" sz="quarter" idx="5"/>
          </p:nvPr>
        </p:nvSpPr>
        <p:spPr/>
        <p:txBody>
          <a:bodyPr/>
          <a:lstStyle/>
          <a:p>
            <a:fld id="{D540E838-05B2-4689-A566-D1EC6A989274}" type="slidenum">
              <a:rPr lang="en-US" smtClean="0"/>
              <a:t>21</a:t>
            </a:fld>
            <a:endParaRPr lang="en-US"/>
          </a:p>
        </p:txBody>
      </p:sp>
    </p:spTree>
    <p:extLst>
      <p:ext uri="{BB962C8B-B14F-4D97-AF65-F5344CB8AC3E}">
        <p14:creationId xmlns:p14="http://schemas.microsoft.com/office/powerpoint/2010/main" val="237533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40E838-05B2-4689-A566-D1EC6A989274}" type="slidenum">
              <a:rPr lang="en-US" smtClean="0"/>
              <a:t>23</a:t>
            </a:fld>
            <a:endParaRPr lang="en-US"/>
          </a:p>
        </p:txBody>
      </p:sp>
    </p:spTree>
    <p:extLst>
      <p:ext uri="{BB962C8B-B14F-4D97-AF65-F5344CB8AC3E}">
        <p14:creationId xmlns:p14="http://schemas.microsoft.com/office/powerpoint/2010/main" val="2709430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40E838-05B2-4689-A566-D1EC6A989274}" type="slidenum">
              <a:rPr lang="en-US" smtClean="0"/>
              <a:t>26</a:t>
            </a:fld>
            <a:endParaRPr lang="en-US"/>
          </a:p>
        </p:txBody>
      </p:sp>
    </p:spTree>
    <p:extLst>
      <p:ext uri="{BB962C8B-B14F-4D97-AF65-F5344CB8AC3E}">
        <p14:creationId xmlns:p14="http://schemas.microsoft.com/office/powerpoint/2010/main" val="2274776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 high sensitivity tool for geophysical applications: A geometrically locked Ring Laser Gyroscope. Oct, 2022</a:t>
            </a:r>
          </a:p>
        </p:txBody>
      </p:sp>
      <p:sp>
        <p:nvSpPr>
          <p:cNvPr id="4" name="Slide Number Placeholder 3"/>
          <p:cNvSpPr>
            <a:spLocks noGrp="1"/>
          </p:cNvSpPr>
          <p:nvPr>
            <p:ph type="sldNum" sz="quarter" idx="5"/>
          </p:nvPr>
        </p:nvSpPr>
        <p:spPr/>
        <p:txBody>
          <a:bodyPr/>
          <a:lstStyle/>
          <a:p>
            <a:fld id="{D540E838-05B2-4689-A566-D1EC6A989274}" type="slidenum">
              <a:rPr lang="en-US" smtClean="0"/>
              <a:t>35</a:t>
            </a:fld>
            <a:endParaRPr lang="en-US"/>
          </a:p>
        </p:txBody>
      </p:sp>
    </p:spTree>
    <p:extLst>
      <p:ext uri="{BB962C8B-B14F-4D97-AF65-F5344CB8AC3E}">
        <p14:creationId xmlns:p14="http://schemas.microsoft.com/office/powerpoint/2010/main" val="2533984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9303E8-2F1C-4122-AC82-75176CB59E59}"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755468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9303E8-2F1C-4122-AC82-75176CB59E59}"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247189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9303E8-2F1C-4122-AC82-75176CB59E59}"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850144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9303E8-2F1C-4122-AC82-75176CB59E59}"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1609295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9303E8-2F1C-4122-AC82-75176CB59E59}" type="datetimeFigureOut">
              <a:rPr lang="en-US" smtClean="0"/>
              <a:t>1/30/2024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4066557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9303E8-2F1C-4122-AC82-75176CB59E59}" type="datetimeFigureOut">
              <a:rPr lang="en-US" smtClean="0"/>
              <a:t>1/30/2024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129416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9303E8-2F1C-4122-AC82-75176CB59E59}" type="datetimeFigureOut">
              <a:rPr lang="en-US" smtClean="0"/>
              <a:t>1/30/2024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898553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9303E8-2F1C-4122-AC82-75176CB59E59}"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261509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9303E8-2F1C-4122-AC82-75176CB59E59}"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3447180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9303E8-2F1C-4122-AC82-75176CB59E59}"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2498457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9303E8-2F1C-4122-AC82-75176CB59E59}"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2306745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9303E8-2F1C-4122-AC82-75176CB59E59}"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F24902-3B9E-406A-8B34-2E855690B709}"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252149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99303E8-2F1C-4122-AC82-75176CB59E59}"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3127613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99303E8-2F1C-4122-AC82-75176CB59E59}" type="datetimeFigureOut">
              <a:rPr lang="en-US" smtClean="0"/>
              <a:t>1/30/2024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28625095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99303E8-2F1C-4122-AC82-75176CB59E59}" type="datetimeFigureOut">
              <a:rPr lang="en-US" smtClean="0"/>
              <a:t>1/30/2024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2837596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9303E8-2F1C-4122-AC82-75176CB59E59}"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2220452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9303E8-2F1C-4122-AC82-75176CB59E59}"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F24902-3B9E-406A-8B34-2E855690B709}" type="slidenum">
              <a:rPr lang="en-US" smtClean="0"/>
              <a:t>‹#›</a:t>
            </a:fld>
            <a:endParaRPr lang="en-US"/>
          </a:p>
        </p:txBody>
      </p:sp>
    </p:spTree>
    <p:extLst>
      <p:ext uri="{BB962C8B-B14F-4D97-AF65-F5344CB8AC3E}">
        <p14:creationId xmlns:p14="http://schemas.microsoft.com/office/powerpoint/2010/main" val="9388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99303E8-2F1C-4122-AC82-75176CB59E59}" type="datetimeFigureOut">
              <a:rPr lang="en-US" smtClean="0"/>
              <a:t>1/30/2024</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3F24902-3B9E-406A-8B34-2E855690B709}" type="slidenum">
              <a:rPr lang="en-US" smtClean="0"/>
              <a:t>‹#›</a:t>
            </a:fld>
            <a:endParaRPr lang="en-US"/>
          </a:p>
        </p:txBody>
      </p:sp>
    </p:spTree>
    <p:extLst>
      <p:ext uri="{BB962C8B-B14F-4D97-AF65-F5344CB8AC3E}">
        <p14:creationId xmlns:p14="http://schemas.microsoft.com/office/powerpoint/2010/main" val="174311630"/>
      </p:ext>
    </p:extLst>
  </p:cSld>
  <p:clrMap bg1="dk1" tx1="lt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gif"/></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6" name="Picture 5" descr="A picture containing nature, vortex, astronomical object, outer space&#10;&#10;Description automatically generated">
            <a:extLst>
              <a:ext uri="{FF2B5EF4-FFF2-40B4-BE49-F238E27FC236}">
                <a16:creationId xmlns:a16="http://schemas.microsoft.com/office/drawing/2014/main" id="{9DE99AFF-602B-EFB6-6CB7-F2778F7A86AF}"/>
              </a:ext>
            </a:extLst>
          </p:cNvPr>
          <p:cNvPicPr>
            <a:picLocks noChangeAspect="1"/>
          </p:cNvPicPr>
          <p:nvPr/>
        </p:nvPicPr>
        <p:blipFill rotWithShape="1">
          <a:blip r:embed="rId3">
            <a:extLst>
              <a:ext uri="{28A0092B-C50C-407E-A947-70E740481C1C}">
                <a14:useLocalDpi xmlns:a14="http://schemas.microsoft.com/office/drawing/2010/main" val="0"/>
              </a:ext>
            </a:extLst>
          </a:blip>
          <a:srcRect t="22373" b="21236"/>
          <a:stretch/>
        </p:blipFill>
        <p:spPr>
          <a:xfrm>
            <a:off x="20" y="-7734"/>
            <a:ext cx="12191980" cy="6858000"/>
          </a:xfrm>
          <a:custGeom>
            <a:avLst/>
            <a:gdLst/>
            <a:ahLst/>
            <a:cxnLst/>
            <a:rect l="l" t="t" r="r" b="b"/>
            <a:pathLst>
              <a:path w="12192000" h="6858000">
                <a:moveTo>
                  <a:pt x="5111408" y="0"/>
                </a:moveTo>
                <a:lnTo>
                  <a:pt x="7126786" y="0"/>
                </a:lnTo>
                <a:lnTo>
                  <a:pt x="6378123" y="2963246"/>
                </a:lnTo>
                <a:lnTo>
                  <a:pt x="6395369" y="2967603"/>
                </a:lnTo>
                <a:lnTo>
                  <a:pt x="6393117" y="2971278"/>
                </a:lnTo>
                <a:lnTo>
                  <a:pt x="12192000" y="6526670"/>
                </a:lnTo>
                <a:lnTo>
                  <a:pt x="12192000" y="6858000"/>
                </a:lnTo>
                <a:lnTo>
                  <a:pt x="6964863" y="6858000"/>
                </a:lnTo>
                <a:lnTo>
                  <a:pt x="4477559" y="2481946"/>
                </a:lnTo>
                <a:lnTo>
                  <a:pt x="4483938" y="2483558"/>
                </a:lnTo>
                <a:close/>
                <a:moveTo>
                  <a:pt x="0" y="0"/>
                </a:moveTo>
                <a:lnTo>
                  <a:pt x="4977063" y="0"/>
                </a:lnTo>
                <a:lnTo>
                  <a:pt x="4357655" y="2451652"/>
                </a:lnTo>
                <a:lnTo>
                  <a:pt x="4396589" y="2461489"/>
                </a:lnTo>
                <a:lnTo>
                  <a:pt x="4357655" y="2456241"/>
                </a:lnTo>
                <a:lnTo>
                  <a:pt x="6391351" y="6858000"/>
                </a:lnTo>
                <a:lnTo>
                  <a:pt x="0" y="6858000"/>
                </a:lnTo>
                <a:close/>
              </a:path>
            </a:pathLst>
          </a:custGeom>
        </p:spPr>
      </p:pic>
      <p:pic>
        <p:nvPicPr>
          <p:cNvPr id="5" name="Picture 4" descr="Multi-coloured lights blurred into a curve pattern">
            <a:extLst>
              <a:ext uri="{FF2B5EF4-FFF2-40B4-BE49-F238E27FC236}">
                <a16:creationId xmlns:a16="http://schemas.microsoft.com/office/drawing/2014/main" id="{223047FA-5363-6BB1-B5EB-DE63BD44F265}"/>
              </a:ext>
            </a:extLst>
          </p:cNvPr>
          <p:cNvPicPr>
            <a:picLocks noChangeAspect="1"/>
          </p:cNvPicPr>
          <p:nvPr/>
        </p:nvPicPr>
        <p:blipFill rotWithShape="1">
          <a:blip r:embed="rId4"/>
          <a:srcRect r="14606" b="-2"/>
          <a:stretch/>
        </p:blipFill>
        <p:spPr>
          <a:xfrm>
            <a:off x="4357656" y="10"/>
            <a:ext cx="7834344" cy="6857990"/>
          </a:xfrm>
          <a:custGeom>
            <a:avLst/>
            <a:gdLst/>
            <a:ahLst/>
            <a:cxnLst/>
            <a:rect l="l" t="t" r="r" b="b"/>
            <a:pathLst>
              <a:path w="7834344" h="6858000">
                <a:moveTo>
                  <a:pt x="2769131" y="0"/>
                </a:moveTo>
                <a:lnTo>
                  <a:pt x="7834344" y="0"/>
                </a:lnTo>
                <a:lnTo>
                  <a:pt x="7834344" y="6526670"/>
                </a:lnTo>
                <a:lnTo>
                  <a:pt x="2035462" y="2971278"/>
                </a:lnTo>
                <a:lnTo>
                  <a:pt x="2037715" y="2967603"/>
                </a:lnTo>
                <a:lnTo>
                  <a:pt x="2020469" y="2963246"/>
                </a:lnTo>
                <a:close/>
                <a:moveTo>
                  <a:pt x="619409" y="0"/>
                </a:moveTo>
                <a:lnTo>
                  <a:pt x="753753" y="0"/>
                </a:lnTo>
                <a:lnTo>
                  <a:pt x="126284" y="2483558"/>
                </a:lnTo>
                <a:lnTo>
                  <a:pt x="119905" y="2481946"/>
                </a:lnTo>
                <a:lnTo>
                  <a:pt x="2607208" y="6858000"/>
                </a:lnTo>
                <a:lnTo>
                  <a:pt x="2033696" y="6858000"/>
                </a:lnTo>
                <a:lnTo>
                  <a:pt x="0" y="2456241"/>
                </a:lnTo>
                <a:lnTo>
                  <a:pt x="38934" y="2461489"/>
                </a:lnTo>
                <a:lnTo>
                  <a:pt x="0" y="2451652"/>
                </a:lnTo>
                <a:close/>
              </a:path>
            </a:pathLst>
          </a:custGeom>
        </p:spPr>
      </p:pic>
      <p:sp>
        <p:nvSpPr>
          <p:cNvPr id="2" name="Title 1">
            <a:extLst>
              <a:ext uri="{FF2B5EF4-FFF2-40B4-BE49-F238E27FC236}">
                <a16:creationId xmlns:a16="http://schemas.microsoft.com/office/drawing/2014/main" id="{9B378251-FBC5-FF29-BB65-DA558BB84AED}"/>
              </a:ext>
            </a:extLst>
          </p:cNvPr>
          <p:cNvSpPr>
            <a:spLocks noGrp="1"/>
          </p:cNvSpPr>
          <p:nvPr>
            <p:ph type="ctrTitle"/>
          </p:nvPr>
        </p:nvSpPr>
        <p:spPr>
          <a:xfrm>
            <a:off x="685800" y="1634067"/>
            <a:ext cx="5823284" cy="2489200"/>
          </a:xfrm>
          <a:effectLst/>
        </p:spPr>
        <p:txBody>
          <a:bodyPr anchor="b">
            <a:normAutofit/>
          </a:bodyPr>
          <a:lstStyle/>
          <a:p>
            <a:pPr algn="l">
              <a:lnSpc>
                <a:spcPct val="90000"/>
              </a:lnSpc>
            </a:pPr>
            <a:r>
              <a:rPr lang="en-US" sz="4200" dirty="0"/>
              <a:t>All Your laser interferometry now belongs to us</a:t>
            </a:r>
          </a:p>
        </p:txBody>
      </p:sp>
      <p:sp>
        <p:nvSpPr>
          <p:cNvPr id="3" name="Subtitle 2">
            <a:extLst>
              <a:ext uri="{FF2B5EF4-FFF2-40B4-BE49-F238E27FC236}">
                <a16:creationId xmlns:a16="http://schemas.microsoft.com/office/drawing/2014/main" id="{68FEEF31-FE28-DED4-403D-D6520E2CA467}"/>
              </a:ext>
            </a:extLst>
          </p:cNvPr>
          <p:cNvSpPr>
            <a:spLocks noGrp="1"/>
          </p:cNvSpPr>
          <p:nvPr>
            <p:ph type="subTitle" idx="1"/>
          </p:nvPr>
        </p:nvSpPr>
        <p:spPr>
          <a:xfrm>
            <a:off x="685801" y="4123267"/>
            <a:ext cx="4062942" cy="1261534"/>
          </a:xfrm>
        </p:spPr>
        <p:txBody>
          <a:bodyPr anchor="t">
            <a:normAutofit fontScale="85000" lnSpcReduction="10000"/>
          </a:bodyPr>
          <a:lstStyle/>
          <a:p>
            <a:pPr algn="l"/>
            <a:r>
              <a:rPr lang="en-US" sz="1900" dirty="0"/>
              <a:t>Allow this to serve as a guide through the history of experimental evidence that proves the Earth does not move and the existence of the ether</a:t>
            </a:r>
          </a:p>
        </p:txBody>
      </p:sp>
    </p:spTree>
    <p:extLst>
      <p:ext uri="{BB962C8B-B14F-4D97-AF65-F5344CB8AC3E}">
        <p14:creationId xmlns:p14="http://schemas.microsoft.com/office/powerpoint/2010/main" val="31341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20" name="Picture 5">
            <a:extLst>
              <a:ext uri="{FF2B5EF4-FFF2-40B4-BE49-F238E27FC236}">
                <a16:creationId xmlns:a16="http://schemas.microsoft.com/office/drawing/2014/main" id="{3E24DF92-7E0A-3B42-B34A-BAC1F6B525CB}"/>
              </a:ext>
            </a:extLst>
          </p:cNvPr>
          <p:cNvPicPr>
            <a:picLocks noChangeAspect="1"/>
          </p:cNvPicPr>
          <p:nvPr/>
        </p:nvPicPr>
        <p:blipFill rotWithShape="1">
          <a:blip r:embed="rId3">
            <a:alphaModFix amt="35000"/>
          </a:blip>
          <a:srcRect l="17615" r="32501"/>
          <a:stretch/>
        </p:blipFill>
        <p:spPr>
          <a:xfrm>
            <a:off x="6090675" y="2040"/>
            <a:ext cx="6080027" cy="6855960"/>
          </a:xfrm>
          <a:prstGeom prst="rect">
            <a:avLst/>
          </a:prstGeom>
        </p:spPr>
      </p:pic>
      <p:pic>
        <p:nvPicPr>
          <p:cNvPr id="5" name="Picture 4" descr="A picture containing outer space, universe, space, astronomical object&#10;&#10;Description automatically generated">
            <a:extLst>
              <a:ext uri="{FF2B5EF4-FFF2-40B4-BE49-F238E27FC236}">
                <a16:creationId xmlns:a16="http://schemas.microsoft.com/office/drawing/2014/main" id="{57C3EB28-3B4C-C4DC-2264-42ED483222CB}"/>
              </a:ext>
            </a:extLst>
          </p:cNvPr>
          <p:cNvPicPr>
            <a:picLocks noChangeAspect="1"/>
          </p:cNvPicPr>
          <p:nvPr/>
        </p:nvPicPr>
        <p:blipFill rotWithShape="1">
          <a:blip r:embed="rId4">
            <a:alphaModFix amt="35000"/>
            <a:extLst>
              <a:ext uri="{28A0092B-C50C-407E-A947-70E740481C1C}">
                <a14:useLocalDpi xmlns:a14="http://schemas.microsoft.com/office/drawing/2010/main" val="0"/>
              </a:ext>
            </a:extLst>
          </a:blip>
          <a:srcRect l="4246" r="6917"/>
          <a:stretch/>
        </p:blipFill>
        <p:spPr>
          <a:xfrm>
            <a:off x="1" y="-10"/>
            <a:ext cx="6090674" cy="6855970"/>
          </a:xfrm>
          <a:prstGeom prst="rect">
            <a:avLst/>
          </a:prstGeom>
        </p:spPr>
      </p:pic>
      <p:sp>
        <p:nvSpPr>
          <p:cNvPr id="66" name="Rectangle 65">
            <a:extLst>
              <a:ext uri="{FF2B5EF4-FFF2-40B4-BE49-F238E27FC236}">
                <a16:creationId xmlns:a16="http://schemas.microsoft.com/office/drawing/2014/main" id="{3892D4D9-D7AC-488B-8B22-46CABF238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9" y="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913795" y="88053"/>
            <a:ext cx="10353761" cy="298027"/>
          </a:xfrm>
        </p:spPr>
        <p:txBody>
          <a:bodyPr vert="horz" lIns="91440" tIns="45720" rIns="91440" bIns="45720" rtlCol="0" anchor="ctr">
            <a:normAutofit fontScale="90000"/>
          </a:bodyPr>
          <a:lstStyle/>
          <a:p>
            <a:r>
              <a:rPr lang="en-US" sz="2400" dirty="0"/>
              <a:t>Ether Wind vs Spacetime Coordinate System</a:t>
            </a:r>
          </a:p>
        </p:txBody>
      </p:sp>
      <p:sp>
        <p:nvSpPr>
          <p:cNvPr id="4" name="TextBox 3">
            <a:extLst>
              <a:ext uri="{FF2B5EF4-FFF2-40B4-BE49-F238E27FC236}">
                <a16:creationId xmlns:a16="http://schemas.microsoft.com/office/drawing/2014/main" id="{5158DA48-81BD-0EEF-A5DD-7E3D899010F5}"/>
              </a:ext>
            </a:extLst>
          </p:cNvPr>
          <p:cNvSpPr txBox="1"/>
          <p:nvPr/>
        </p:nvSpPr>
        <p:spPr>
          <a:xfrm>
            <a:off x="317858" y="519506"/>
            <a:ext cx="11534987" cy="5955801"/>
          </a:xfrm>
          <a:prstGeom prst="rect">
            <a:avLst/>
          </a:prstGeom>
        </p:spPr>
        <p:txBody>
          <a:bodyPr vert="horz" lIns="91440" tIns="45720" rIns="91440" bIns="45720" rtlCol="0">
            <a:noAutofit/>
          </a:bodyPr>
          <a:lstStyle/>
          <a:p>
            <a:pPr defTabSz="914400">
              <a:lnSpc>
                <a:spcPct val="110000"/>
              </a:lnSpc>
              <a:spcBef>
                <a:spcPts val="1000"/>
              </a:spcBef>
              <a:buClr>
                <a:schemeClr val="accent1"/>
              </a:buClr>
              <a:buSzPct val="145000"/>
            </a:pPr>
            <a:r>
              <a:rPr lang="en-US" sz="1050" dirty="0">
                <a:effectLst>
                  <a:outerShdw blurRad="50800" dist="38100" dir="2700000" algn="tl" rotWithShape="0">
                    <a:srgbClr val="000000">
                      <a:alpha val="48000"/>
                    </a:srgbClr>
                  </a:outerShdw>
                </a:effectLst>
              </a:rPr>
              <a:t>Is believing in ether as the framework of interpretation over the spacetime coordinate system a valid position? How can we logically stand on an invisible substance that we can’t seem to interact with? What separates the ether from spacetime?</a:t>
            </a:r>
          </a:p>
          <a:p>
            <a:pPr defTabSz="914400">
              <a:lnSpc>
                <a:spcPct val="110000"/>
              </a:lnSpc>
              <a:spcBef>
                <a:spcPts val="1000"/>
              </a:spcBef>
              <a:buClr>
                <a:schemeClr val="accent1"/>
              </a:buClr>
              <a:buSzPct val="145000"/>
            </a:pPr>
            <a:r>
              <a:rPr lang="en-US" sz="1050" b="1" u="sng" dirty="0">
                <a:effectLst>
                  <a:outerShdw blurRad="50800" dist="38100" dir="2700000" algn="tl" rotWithShape="0">
                    <a:srgbClr val="000000">
                      <a:alpha val="48000"/>
                    </a:srgbClr>
                  </a:outerShdw>
                </a:effectLst>
              </a:rPr>
              <a:t>Assuming an ether wind with respect to a stationary, non-rotating Earth (ICE):</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MM Measured the translation speed of the ether at 5km/s with respect to a stationary, non-rotating Earth.</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Miller’s 5,200,000 measurements of the fluctuation in translational speed (~8-10km/s) of the ether as the sun spirals in and out of equinoxes.</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Direct cause and effect measurements corresponding to the speed and altitude change of the sun to maintain 15°/h</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Angular velocity measurements of the sidereal rotation of the sky (Sagnac and Michelson-Gale).</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Technology that’s dependent on aligning with the vertical axis of rotation extending to the sky (ether vortex).</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A measurable and preferred direction in the propagation of light, West -&gt; East (Sagnac effect in GPS).</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The ECI coordinate system used by GPS a long with a range measurement equation that’s based of timing that accurately measures distance down the millimeter assuming a stationary, non-rotating Earth relative to a West -&gt; East ether wind.</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Because of the nature of the range measurement equation  and the ECI, it can be shown that the preferred direction in the propagation of the speed of light is not a relativistic effect.</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Absolute simultaneity confirmed by GPS technology. </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Ether wind provides the mechanism for the translation of motion to be measured.</a:t>
            </a:r>
            <a:endParaRPr lang="en-US" sz="1050" b="1" u="sng" dirty="0">
              <a:effectLst>
                <a:outerShdw blurRad="50800" dist="38100" dir="2700000" algn="tl" rotWithShape="0">
                  <a:srgbClr val="000000">
                    <a:alpha val="48000"/>
                  </a:srgbClr>
                </a:outerShdw>
              </a:effectLst>
            </a:endParaRPr>
          </a:p>
          <a:p>
            <a:pPr defTabSz="914400">
              <a:lnSpc>
                <a:spcPct val="110000"/>
              </a:lnSpc>
              <a:spcBef>
                <a:spcPts val="1000"/>
              </a:spcBef>
              <a:buClr>
                <a:schemeClr val="accent1"/>
              </a:buClr>
              <a:buSzPct val="145000"/>
            </a:pPr>
            <a:r>
              <a:rPr lang="en-US" sz="1050" b="1" u="sng" dirty="0">
                <a:effectLst>
                  <a:outerShdw blurRad="50800" dist="38100" dir="2700000" algn="tl" rotWithShape="0">
                    <a:srgbClr val="000000">
                      <a:alpha val="48000"/>
                    </a:srgbClr>
                  </a:outerShdw>
                </a:effectLst>
              </a:rPr>
              <a:t>Assuming Heliocentrism on face value and no ether (ECEF+):</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The Heliocentric model has NEVER measured the motion of the Earth around the sun. This supposed motions is explicitly not accounted for in GPS.</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All Heliocentric measurements of motion assume the angular velocity of the Earth’s rotation with respect to “fixed stars,” and pinky swears this isn’t referencing an absolute background.</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Heliocentrism claims NO preferred coordinate system (reference frame) yet derives everything entirely from a stationary, non-rotating Earth in a geocentric position in the universe as its jumping off point before new coordinate systems can be established.</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Relative simultaneity  invalidated by GPS.</a:t>
            </a:r>
          </a:p>
          <a:p>
            <a:pPr marL="285750" indent="-228600" defTabSz="914400">
              <a:lnSpc>
                <a:spcPct val="110000"/>
              </a:lnSpc>
              <a:spcBef>
                <a:spcPts val="1000"/>
              </a:spcBef>
              <a:buClr>
                <a:schemeClr val="accent1"/>
              </a:buClr>
              <a:buSzPct val="145000"/>
              <a:buFont typeface="Arial" panose="020B0604020202020204" pitchFamily="34" charset="0"/>
              <a:buChar char="•"/>
            </a:pPr>
            <a:r>
              <a:rPr lang="en-US" sz="1050" dirty="0">
                <a:effectLst>
                  <a:outerShdw blurRad="50800" dist="38100" dir="2700000" algn="tl" rotWithShape="0">
                    <a:srgbClr val="000000">
                      <a:alpha val="48000"/>
                    </a:srgbClr>
                  </a:outerShdw>
                </a:effectLst>
              </a:rPr>
              <a:t>Invariance of </a:t>
            </a:r>
            <a:r>
              <a:rPr lang="en-US" sz="1050" i="1" dirty="0">
                <a:effectLst>
                  <a:outerShdw blurRad="50800" dist="38100" dir="2700000" algn="tl" rotWithShape="0">
                    <a:srgbClr val="000000">
                      <a:alpha val="48000"/>
                    </a:srgbClr>
                  </a:outerShdw>
                </a:effectLst>
              </a:rPr>
              <a:t>c</a:t>
            </a:r>
            <a:r>
              <a:rPr lang="en-US" sz="1050" dirty="0">
                <a:effectLst>
                  <a:outerShdw blurRad="50800" dist="38100" dir="2700000" algn="tl" rotWithShape="0">
                    <a:srgbClr val="000000">
                      <a:alpha val="48000"/>
                    </a:srgbClr>
                  </a:outerShdw>
                </a:effectLst>
              </a:rPr>
              <a:t> is based on axioms that are falsified by all laser interferometry, GPS’ range measurement equation, Sagnac effect [linear and circular], etc.</a:t>
            </a:r>
          </a:p>
        </p:txBody>
      </p:sp>
    </p:spTree>
    <p:extLst>
      <p:ext uri="{BB962C8B-B14F-4D97-AF65-F5344CB8AC3E}">
        <p14:creationId xmlns:p14="http://schemas.microsoft.com/office/powerpoint/2010/main" val="4208009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1BE4D-83B3-D4F3-C612-AE30055D2E9C}"/>
              </a:ext>
            </a:extLst>
          </p:cNvPr>
          <p:cNvSpPr>
            <a:spLocks noGrp="1"/>
          </p:cNvSpPr>
          <p:nvPr>
            <p:ph type="title"/>
          </p:nvPr>
        </p:nvSpPr>
        <p:spPr>
          <a:xfrm>
            <a:off x="5615888" y="673240"/>
            <a:ext cx="5951914" cy="3446373"/>
          </a:xfrm>
          <a:noFill/>
          <a:ln w="19050">
            <a:noFill/>
            <a:prstDash val="dash"/>
          </a:ln>
        </p:spPr>
        <p:txBody>
          <a:bodyPr vert="horz" lIns="91440" tIns="45720" rIns="91440" bIns="45720" rtlCol="0" anchor="b">
            <a:normAutofit/>
          </a:bodyPr>
          <a:lstStyle/>
          <a:p>
            <a:pPr algn="l"/>
            <a:r>
              <a:rPr lang="en-US" sz="4800"/>
              <a:t>Prerequisite: Laser Interferometry Devices </a:t>
            </a:r>
          </a:p>
        </p:txBody>
      </p:sp>
      <p:pic>
        <p:nvPicPr>
          <p:cNvPr id="7" name="Picture 6" descr="A picture containing building, black and white, wall, brick&#10;&#10;Description automatically generated">
            <a:extLst>
              <a:ext uri="{FF2B5EF4-FFF2-40B4-BE49-F238E27FC236}">
                <a16:creationId xmlns:a16="http://schemas.microsoft.com/office/drawing/2014/main" id="{96F5879A-6279-C42D-767A-D81E7E1BA1BF}"/>
              </a:ext>
            </a:extLst>
          </p:cNvPr>
          <p:cNvPicPr>
            <a:picLocks noChangeAspect="1"/>
          </p:cNvPicPr>
          <p:nvPr/>
        </p:nvPicPr>
        <p:blipFill rotWithShape="1">
          <a:blip r:embed="rId3">
            <a:extLst>
              <a:ext uri="{28A0092B-C50C-407E-A947-70E740481C1C}">
                <a14:useLocalDpi xmlns:a14="http://schemas.microsoft.com/office/drawing/2010/main" val="0"/>
              </a:ext>
            </a:extLst>
          </a:blip>
          <a:srcRect r="3" b="19056"/>
          <a:stretch/>
        </p:blipFill>
        <p:spPr>
          <a:xfrm>
            <a:off x="20" y="10"/>
            <a:ext cx="4654276" cy="2194550"/>
          </a:xfrm>
          <a:prstGeom prst="rect">
            <a:avLst/>
          </a:prstGeom>
        </p:spPr>
      </p:pic>
      <p:pic>
        <p:nvPicPr>
          <p:cNvPr id="9" name="Picture 8" descr="A close-up of a machine&#10;&#10;Description automatically generated with low confidence">
            <a:extLst>
              <a:ext uri="{FF2B5EF4-FFF2-40B4-BE49-F238E27FC236}">
                <a16:creationId xmlns:a16="http://schemas.microsoft.com/office/drawing/2014/main" id="{CE703260-2AED-FAF6-44AD-ABF738104F0B}"/>
              </a:ext>
            </a:extLst>
          </p:cNvPr>
          <p:cNvPicPr>
            <a:picLocks noChangeAspect="1"/>
          </p:cNvPicPr>
          <p:nvPr/>
        </p:nvPicPr>
        <p:blipFill rotWithShape="1">
          <a:blip r:embed="rId4">
            <a:extLst>
              <a:ext uri="{28A0092B-C50C-407E-A947-70E740481C1C}">
                <a14:useLocalDpi xmlns:a14="http://schemas.microsoft.com/office/drawing/2010/main" val="0"/>
              </a:ext>
            </a:extLst>
          </a:blip>
          <a:srcRect r="3" b="10190"/>
          <a:stretch/>
        </p:blipFill>
        <p:spPr>
          <a:xfrm>
            <a:off x="20" y="2331720"/>
            <a:ext cx="4654276" cy="2194560"/>
          </a:xfrm>
          <a:prstGeom prst="rect">
            <a:avLst/>
          </a:prstGeom>
        </p:spPr>
      </p:pic>
      <p:pic>
        <p:nvPicPr>
          <p:cNvPr id="5" name="Content Placeholder 4" descr="A close-up of a machine&#10;&#10;Description automatically generated with low confidence">
            <a:extLst>
              <a:ext uri="{FF2B5EF4-FFF2-40B4-BE49-F238E27FC236}">
                <a16:creationId xmlns:a16="http://schemas.microsoft.com/office/drawing/2014/main" id="{E420A815-85CA-6550-59FB-E9AEE8D295FE}"/>
              </a:ext>
            </a:extLst>
          </p:cNvPr>
          <p:cNvPicPr>
            <a:picLocks noChangeAspect="1"/>
          </p:cNvPicPr>
          <p:nvPr/>
        </p:nvPicPr>
        <p:blipFill rotWithShape="1">
          <a:blip r:embed="rId5">
            <a:extLst>
              <a:ext uri="{28A0092B-C50C-407E-A947-70E740481C1C}">
                <a14:useLocalDpi xmlns:a14="http://schemas.microsoft.com/office/drawing/2010/main" val="0"/>
              </a:ext>
            </a:extLst>
          </a:blip>
          <a:srcRect r="3" b="9326"/>
          <a:stretch/>
        </p:blipFill>
        <p:spPr>
          <a:xfrm>
            <a:off x="20" y="4663440"/>
            <a:ext cx="4654276" cy="2194560"/>
          </a:xfrm>
          <a:prstGeom prst="rect">
            <a:avLst/>
          </a:prstGeom>
        </p:spPr>
      </p:pic>
    </p:spTree>
    <p:extLst>
      <p:ext uri="{BB962C8B-B14F-4D97-AF65-F5344CB8AC3E}">
        <p14:creationId xmlns:p14="http://schemas.microsoft.com/office/powerpoint/2010/main" val="289982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FFD9A-9AF1-6AD3-F2F3-C830ACB0B750}"/>
              </a:ext>
            </a:extLst>
          </p:cNvPr>
          <p:cNvSpPr>
            <a:spLocks noGrp="1"/>
          </p:cNvSpPr>
          <p:nvPr>
            <p:ph type="title"/>
          </p:nvPr>
        </p:nvSpPr>
        <p:spPr/>
        <p:txBody>
          <a:bodyPr>
            <a:normAutofit/>
          </a:bodyPr>
          <a:lstStyle/>
          <a:p>
            <a:r>
              <a:rPr lang="en-US" dirty="0"/>
              <a:t>The MEASURABLE difference between Heliocentrism and Geocentrism</a:t>
            </a:r>
          </a:p>
        </p:txBody>
      </p:sp>
      <p:pic>
        <p:nvPicPr>
          <p:cNvPr id="9" name="Content Placeholder 8" descr="A person standing at a podium holding a pointer&#10;&#10;Description automatically generated with low confidence">
            <a:extLst>
              <a:ext uri="{FF2B5EF4-FFF2-40B4-BE49-F238E27FC236}">
                <a16:creationId xmlns:a16="http://schemas.microsoft.com/office/drawing/2014/main" id="{7A2B70DC-ED4C-E91C-AE88-93425891E1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0361" y="2095500"/>
            <a:ext cx="6561753" cy="3695700"/>
          </a:xfrm>
        </p:spPr>
      </p:pic>
    </p:spTree>
    <p:extLst>
      <p:ext uri="{BB962C8B-B14F-4D97-AF65-F5344CB8AC3E}">
        <p14:creationId xmlns:p14="http://schemas.microsoft.com/office/powerpoint/2010/main" val="3092020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685801" y="609601"/>
            <a:ext cx="10131425" cy="219456"/>
          </a:xfrm>
        </p:spPr>
        <p:txBody>
          <a:bodyPr>
            <a:noAutofit/>
          </a:bodyPr>
          <a:lstStyle/>
          <a:p>
            <a:r>
              <a:rPr lang="en-US" sz="2000" dirty="0"/>
              <a:t>Prerequisite: Relativistic interpterion of light</a:t>
            </a:r>
          </a:p>
        </p:txBody>
      </p:sp>
      <p:sp>
        <p:nvSpPr>
          <p:cNvPr id="4" name="TextBox 3">
            <a:extLst>
              <a:ext uri="{FF2B5EF4-FFF2-40B4-BE49-F238E27FC236}">
                <a16:creationId xmlns:a16="http://schemas.microsoft.com/office/drawing/2014/main" id="{5158DA48-81BD-0EEF-A5DD-7E3D899010F5}"/>
              </a:ext>
            </a:extLst>
          </p:cNvPr>
          <p:cNvSpPr txBox="1"/>
          <p:nvPr/>
        </p:nvSpPr>
        <p:spPr>
          <a:xfrm>
            <a:off x="222583" y="1191126"/>
            <a:ext cx="11712743" cy="5909310"/>
          </a:xfrm>
          <a:prstGeom prst="rect">
            <a:avLst/>
          </a:prstGeom>
          <a:noFill/>
        </p:spPr>
        <p:txBody>
          <a:bodyPr wrap="square" rtlCol="0">
            <a:spAutoFit/>
          </a:bodyPr>
          <a:lstStyle/>
          <a:p>
            <a:r>
              <a:rPr lang="en-US" dirty="0"/>
              <a:t>Special relativity is the framework through which laser interferometry results are interpreted. </a:t>
            </a:r>
          </a:p>
          <a:p>
            <a:endParaRPr lang="en-US" dirty="0"/>
          </a:p>
          <a:p>
            <a:endParaRPr lang="en-US" dirty="0"/>
          </a:p>
          <a:p>
            <a:r>
              <a:rPr lang="en-US" dirty="0"/>
              <a:t>SR Postulates:</a:t>
            </a:r>
          </a:p>
          <a:p>
            <a:endParaRPr lang="en-US" dirty="0"/>
          </a:p>
          <a:p>
            <a:r>
              <a:rPr lang="en-US" dirty="0"/>
              <a:t>First Postulate : The Principle of Relativity In an inertial reference frame, the laws of physics are the same for all observers in uniform motion, regardless of their velocity. This postulate asserts that the fundamental laws of physics, such as those governing the motion of objects and the behavior of light, remain unchanged for observers in different inertial reference frames moving at constant velocities relative to each other.</a:t>
            </a:r>
          </a:p>
          <a:p>
            <a:endParaRPr lang="en-US" dirty="0"/>
          </a:p>
          <a:p>
            <a:r>
              <a:rPr lang="en-US" dirty="0"/>
              <a:t>Second Postulate: </a:t>
            </a:r>
            <a:r>
              <a:rPr lang="en-US" dirty="0">
                <a:solidFill>
                  <a:srgbClr val="FF0000"/>
                </a:solidFill>
              </a:rPr>
              <a:t>The Constancy of the Speed of Light The speed of light in a vacuum is constant and is independent of the motion of the source or the observer. This postulate states that the speed of light, denoted as 'c,' remains the same for all observers regardless of their relative motion, regardless of whether the source of light or the observer is moving or at rest.</a:t>
            </a:r>
          </a:p>
          <a:p>
            <a:endParaRPr lang="en-US" dirty="0">
              <a:solidFill>
                <a:srgbClr val="FF0000"/>
              </a:solidFill>
            </a:endParaRPr>
          </a:p>
          <a:p>
            <a:r>
              <a:rPr lang="en-US" dirty="0">
                <a:solidFill>
                  <a:srgbClr val="FF0000"/>
                </a:solidFill>
              </a:rPr>
              <a:t>Under the relativistic framework, </a:t>
            </a:r>
            <a:r>
              <a:rPr lang="en-US" i="1" dirty="0">
                <a:solidFill>
                  <a:srgbClr val="FF0000"/>
                </a:solidFill>
              </a:rPr>
              <a:t>c</a:t>
            </a:r>
            <a:r>
              <a:rPr lang="en-US" dirty="0">
                <a:solidFill>
                  <a:srgbClr val="FF0000"/>
                </a:solidFill>
              </a:rPr>
              <a:t> is invariant and thus the fringe patterns are a result of “length contraction” of the apparatus itself.</a:t>
            </a:r>
          </a:p>
          <a:p>
            <a:endParaRPr lang="en-US" dirty="0"/>
          </a:p>
          <a:p>
            <a:r>
              <a:rPr lang="en-US" dirty="0"/>
              <a:t> </a:t>
            </a:r>
          </a:p>
          <a:p>
            <a:r>
              <a:rPr lang="en-US" dirty="0" err="1"/>
              <a:t>Subnote</a:t>
            </a:r>
            <a:r>
              <a:rPr lang="en-US" dirty="0"/>
              <a:t>: if light is made up of aether, then there will be no tailwind or drag. &amp; add the history of changes made to Maxwell's equations</a:t>
            </a:r>
          </a:p>
          <a:p>
            <a:endParaRPr lang="en-US" dirty="0"/>
          </a:p>
        </p:txBody>
      </p:sp>
    </p:spTree>
    <p:extLst>
      <p:ext uri="{BB962C8B-B14F-4D97-AF65-F5344CB8AC3E}">
        <p14:creationId xmlns:p14="http://schemas.microsoft.com/office/powerpoint/2010/main" val="1796034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36368-4CCD-24CB-387A-DCEA547AC5E5}"/>
              </a:ext>
            </a:extLst>
          </p:cNvPr>
          <p:cNvSpPr>
            <a:spLocks noGrp="1"/>
          </p:cNvSpPr>
          <p:nvPr>
            <p:ph type="title"/>
          </p:nvPr>
        </p:nvSpPr>
        <p:spPr/>
        <p:txBody>
          <a:bodyPr>
            <a:normAutofit/>
          </a:bodyPr>
          <a:lstStyle/>
          <a:p>
            <a:r>
              <a:rPr lang="en-US"/>
              <a:t>Prerequisite: What is Laser Interferometry?  </a:t>
            </a:r>
          </a:p>
        </p:txBody>
      </p:sp>
      <p:sp>
        <p:nvSpPr>
          <p:cNvPr id="9" name="Content Placeholder 8">
            <a:extLst>
              <a:ext uri="{FF2B5EF4-FFF2-40B4-BE49-F238E27FC236}">
                <a16:creationId xmlns:a16="http://schemas.microsoft.com/office/drawing/2014/main" id="{F3EC1E03-7A74-C86E-426A-B8B521797B76}"/>
              </a:ext>
            </a:extLst>
          </p:cNvPr>
          <p:cNvSpPr>
            <a:spLocks noGrp="1"/>
          </p:cNvSpPr>
          <p:nvPr>
            <p:ph idx="1"/>
          </p:nvPr>
        </p:nvSpPr>
        <p:spPr>
          <a:xfrm>
            <a:off x="677333" y="2194560"/>
            <a:ext cx="5816600" cy="4024125"/>
          </a:xfrm>
        </p:spPr>
        <p:txBody>
          <a:bodyPr>
            <a:normAutofit fontScale="92500"/>
          </a:bodyPr>
          <a:lstStyle/>
          <a:p>
            <a:pPr marL="0" indent="0">
              <a:buNone/>
            </a:pPr>
            <a:r>
              <a:rPr lang="en-US" sz="1700" i="1"/>
              <a:t>“They are called interferometers because they work by merging two or more sources of light to create an interference pattern, which can be measured and analyzed: hence 'Interfere-meter', or interferometer.”</a:t>
            </a:r>
          </a:p>
          <a:p>
            <a:pPr marL="0" indent="0">
              <a:buNone/>
            </a:pPr>
            <a:endParaRPr lang="en-US" sz="1700" i="1"/>
          </a:p>
          <a:p>
            <a:pPr marL="0" indent="0">
              <a:buNone/>
            </a:pPr>
            <a:r>
              <a:rPr lang="en-US" sz="1700" i="1"/>
              <a:t>“Despite their different designs and the various ways in which they are used, all interferometers have one thing in common: they superimpose beams of light to generate an interference pattern. The basic configuration of a Michelson laser interferometer is shown at right. It consists of a laser, a laser beam-splitter, a series of mirrors, and a photodetector (the black dot) that records the interference pattern.”</a:t>
            </a:r>
          </a:p>
        </p:txBody>
      </p:sp>
      <p:pic>
        <p:nvPicPr>
          <p:cNvPr id="5" name="Content Placeholder 4" descr="A picture containing text, diagram, line, screenshot&#10;&#10;Description automatically generated">
            <a:extLst>
              <a:ext uri="{FF2B5EF4-FFF2-40B4-BE49-F238E27FC236}">
                <a16:creationId xmlns:a16="http://schemas.microsoft.com/office/drawing/2014/main" id="{074D1175-5BE1-1612-1929-C9923D447B42}"/>
              </a:ext>
            </a:extLst>
          </p:cNvPr>
          <p:cNvPicPr>
            <a:picLocks noChangeAspect="1"/>
          </p:cNvPicPr>
          <p:nvPr/>
        </p:nvPicPr>
        <p:blipFill rotWithShape="1">
          <a:blip r:embed="rId3">
            <a:extLst>
              <a:ext uri="{28A0092B-C50C-407E-A947-70E740481C1C}">
                <a14:useLocalDpi xmlns:a14="http://schemas.microsoft.com/office/drawing/2010/main" val="0"/>
              </a:ext>
            </a:extLst>
          </a:blip>
          <a:srcRect r="589" b="2"/>
          <a:stretch/>
        </p:blipFill>
        <p:spPr>
          <a:xfrm>
            <a:off x="6985000" y="2501159"/>
            <a:ext cx="4521200" cy="3410926"/>
          </a:xfrm>
          <a:prstGeom prst="rect">
            <a:avLst/>
          </a:prstGeom>
        </p:spPr>
      </p:pic>
    </p:spTree>
    <p:extLst>
      <p:ext uri="{BB962C8B-B14F-4D97-AF65-F5344CB8AC3E}">
        <p14:creationId xmlns:p14="http://schemas.microsoft.com/office/powerpoint/2010/main" val="2148179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6B89B-E623-12DD-1F04-2B3E9F9171F9}"/>
              </a:ext>
            </a:extLst>
          </p:cNvPr>
          <p:cNvSpPr>
            <a:spLocks noGrp="1"/>
          </p:cNvSpPr>
          <p:nvPr>
            <p:ph type="title"/>
          </p:nvPr>
        </p:nvSpPr>
        <p:spPr>
          <a:xfrm>
            <a:off x="619760" y="764373"/>
            <a:ext cx="6832600" cy="1293028"/>
          </a:xfrm>
        </p:spPr>
        <p:txBody>
          <a:bodyPr>
            <a:normAutofit fontScale="90000"/>
          </a:bodyPr>
          <a:lstStyle/>
          <a:p>
            <a:r>
              <a:rPr lang="en-US" sz="3700"/>
              <a:t>Prerequisite: Interference pattern (Water analogy)</a:t>
            </a:r>
          </a:p>
        </p:txBody>
      </p:sp>
      <p:sp>
        <p:nvSpPr>
          <p:cNvPr id="13" name="Content Placeholder 12">
            <a:extLst>
              <a:ext uri="{FF2B5EF4-FFF2-40B4-BE49-F238E27FC236}">
                <a16:creationId xmlns:a16="http://schemas.microsoft.com/office/drawing/2014/main" id="{E2524420-C9B7-BF3E-5C5F-E1EFC5438B4C}"/>
              </a:ext>
            </a:extLst>
          </p:cNvPr>
          <p:cNvSpPr>
            <a:spLocks noGrp="1"/>
          </p:cNvSpPr>
          <p:nvPr>
            <p:ph idx="1"/>
          </p:nvPr>
        </p:nvSpPr>
        <p:spPr>
          <a:xfrm>
            <a:off x="619760" y="2194560"/>
            <a:ext cx="6832600" cy="4024125"/>
          </a:xfrm>
        </p:spPr>
        <p:txBody>
          <a:bodyPr>
            <a:normAutofit/>
          </a:bodyPr>
          <a:lstStyle/>
          <a:p>
            <a:r>
              <a:rPr lang="en-US" sz="1200" i="1"/>
              <a:t>“Anyone who has thrown stones into a flat, glassy pond or pool and watched what happened knows about interference. When the stones hit the water, they generate concentric waves that move away from the source. Where two or more of those concentric waves intersect, they interfere with each other. This interference can result in a larger wave, a smaller wave, or no wave at all. The visible pattern occurring where the waves intersect is an interference pattern.”</a:t>
            </a:r>
          </a:p>
          <a:p>
            <a:r>
              <a:rPr lang="en-US" sz="1200"/>
              <a:t>The principles of interference are simple to understand: </a:t>
            </a:r>
            <a:r>
              <a:rPr lang="en-US" sz="1200" i="1"/>
              <a:t>“Two or more waves interact. You add the heights and depths of the separate waves together as they interact, and the resulting wave is the interference pattern. The figure at right shows two specific kinds of interference: total constructive interference and total destructive interference. Total </a:t>
            </a:r>
            <a:r>
              <a:rPr lang="en-US" sz="1200" i="1" u="sng"/>
              <a:t>constructive</a:t>
            </a:r>
            <a:r>
              <a:rPr lang="en-US" sz="1200" i="1"/>
              <a:t> interference happens when the peaks and troughs of two (or more) identical waves, moving in the same direction, perfectly meet up. When added together, you construct a larger wave, the size of which is equal to the sum of the heights (and depths) of the two waves at each point where they are physically interacting. Total </a:t>
            </a:r>
            <a:r>
              <a:rPr lang="en-US" sz="1200" i="1" u="sng"/>
              <a:t>destructive</a:t>
            </a:r>
            <a:r>
              <a:rPr lang="en-US" sz="1200" i="1"/>
              <a:t> interference occurs when the peaks of one wave meets and matches the troughs of an identical wave moving in the opposite direction. When the two waves move through each other, they cancel each other out.”</a:t>
            </a:r>
          </a:p>
        </p:txBody>
      </p:sp>
      <p:pic>
        <p:nvPicPr>
          <p:cNvPr id="9" name="Content Placeholder 8" descr="A picture containing ground, outdoor, lake, water&#10;&#10;Description automatically generated">
            <a:extLst>
              <a:ext uri="{FF2B5EF4-FFF2-40B4-BE49-F238E27FC236}">
                <a16:creationId xmlns:a16="http://schemas.microsoft.com/office/drawing/2014/main" id="{6CD9F1B4-5CD7-E1DE-4663-77D669E23E0B}"/>
              </a:ext>
            </a:extLst>
          </p:cNvPr>
          <p:cNvPicPr>
            <a:picLocks noChangeAspect="1"/>
          </p:cNvPicPr>
          <p:nvPr/>
        </p:nvPicPr>
        <p:blipFill rotWithShape="1">
          <a:blip r:embed="rId3">
            <a:extLst>
              <a:ext uri="{28A0092B-C50C-407E-A947-70E740481C1C}">
                <a14:useLocalDpi xmlns:a14="http://schemas.microsoft.com/office/drawing/2010/main" val="0"/>
              </a:ext>
            </a:extLst>
          </a:blip>
          <a:srcRect l="1495" r="3" b="3"/>
          <a:stretch/>
        </p:blipFill>
        <p:spPr>
          <a:xfrm>
            <a:off x="7861238" y="933693"/>
            <a:ext cx="3644962" cy="2377440"/>
          </a:xfrm>
          <a:prstGeom prst="rect">
            <a:avLst/>
          </a:prstGeom>
        </p:spPr>
      </p:pic>
      <p:pic>
        <p:nvPicPr>
          <p:cNvPr id="11" name="Picture 10" descr="A picture containing text, font, diagram, line&#10;&#10;Description automatically generated">
            <a:extLst>
              <a:ext uri="{FF2B5EF4-FFF2-40B4-BE49-F238E27FC236}">
                <a16:creationId xmlns:a16="http://schemas.microsoft.com/office/drawing/2014/main" id="{327B5BC0-B4F7-42CE-FB61-952CB0A1E4CA}"/>
              </a:ext>
            </a:extLst>
          </p:cNvPr>
          <p:cNvPicPr>
            <a:picLocks noChangeAspect="1"/>
          </p:cNvPicPr>
          <p:nvPr/>
        </p:nvPicPr>
        <p:blipFill rotWithShape="1">
          <a:blip r:embed="rId4">
            <a:extLst>
              <a:ext uri="{28A0092B-C50C-407E-A947-70E740481C1C}">
                <a14:useLocalDpi xmlns:a14="http://schemas.microsoft.com/office/drawing/2010/main" val="0"/>
              </a:ext>
            </a:extLst>
          </a:blip>
          <a:srcRect t="11857" r="1" b="1"/>
          <a:stretch/>
        </p:blipFill>
        <p:spPr>
          <a:xfrm>
            <a:off x="7861238" y="3588301"/>
            <a:ext cx="3644962" cy="2377440"/>
          </a:xfrm>
          <a:prstGeom prst="rect">
            <a:avLst/>
          </a:prstGeom>
        </p:spPr>
      </p:pic>
    </p:spTree>
    <p:extLst>
      <p:ext uri="{BB962C8B-B14F-4D97-AF65-F5344CB8AC3E}">
        <p14:creationId xmlns:p14="http://schemas.microsoft.com/office/powerpoint/2010/main" val="3402375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6B89B-E623-12DD-1F04-2B3E9F9171F9}"/>
              </a:ext>
            </a:extLst>
          </p:cNvPr>
          <p:cNvSpPr>
            <a:spLocks noGrp="1"/>
          </p:cNvSpPr>
          <p:nvPr>
            <p:ph type="title"/>
          </p:nvPr>
        </p:nvSpPr>
        <p:spPr/>
        <p:txBody>
          <a:bodyPr>
            <a:normAutofit/>
          </a:bodyPr>
          <a:lstStyle/>
          <a:p>
            <a:r>
              <a:rPr lang="en-US" sz="3700"/>
              <a:t>Prerequisite: Interference pattern (Light waves) [rework]</a:t>
            </a:r>
          </a:p>
        </p:txBody>
      </p:sp>
      <p:sp>
        <p:nvSpPr>
          <p:cNvPr id="13" name="Content Placeholder 12">
            <a:extLst>
              <a:ext uri="{FF2B5EF4-FFF2-40B4-BE49-F238E27FC236}">
                <a16:creationId xmlns:a16="http://schemas.microsoft.com/office/drawing/2014/main" id="{E2524420-C9B7-BF3E-5C5F-E1EFC5438B4C}"/>
              </a:ext>
            </a:extLst>
          </p:cNvPr>
          <p:cNvSpPr>
            <a:spLocks noGrp="1"/>
          </p:cNvSpPr>
          <p:nvPr>
            <p:ph idx="1"/>
          </p:nvPr>
        </p:nvSpPr>
        <p:spPr>
          <a:xfrm>
            <a:off x="694857" y="2441051"/>
            <a:ext cx="4401485" cy="1585325"/>
          </a:xfrm>
        </p:spPr>
        <p:txBody>
          <a:bodyPr>
            <a:noAutofit/>
          </a:bodyPr>
          <a:lstStyle/>
          <a:p>
            <a:pPr marL="121615" indent="-121615" defTabSz="194584">
              <a:spcBef>
                <a:spcPts val="760"/>
              </a:spcBef>
              <a:spcAft>
                <a:spcPts val="426"/>
              </a:spcAft>
            </a:pPr>
            <a:r>
              <a:rPr lang="en-US" sz="1064" kern="1200" dirty="0">
                <a:solidFill>
                  <a:schemeClr val="tx1"/>
                </a:solidFill>
                <a:latin typeface="+mn-lt"/>
                <a:ea typeface="+mn-ea"/>
                <a:cs typeface="+mn-cs"/>
              </a:rPr>
              <a:t>“Anyone who has thrown stones into a flat, glassy pond or pool and watched what happened knows about interference. When the stones hit the water, they generate concentric waves that move away from the source. Where two or more of those concentric waves intersect, they interfere with each other. This interference can result in a larger wave, a smaller wave, or no wave at all. The visible pattern occurring where the waves intersect is an interference pattern.”</a:t>
            </a:r>
          </a:p>
          <a:p>
            <a:pPr marL="121615" indent="-121615" defTabSz="194584">
              <a:spcBef>
                <a:spcPts val="760"/>
              </a:spcBef>
              <a:spcAft>
                <a:spcPts val="426"/>
              </a:spcAft>
            </a:pPr>
            <a:r>
              <a:rPr lang="en-US" sz="1064" kern="1200" dirty="0">
                <a:solidFill>
                  <a:schemeClr val="tx1"/>
                </a:solidFill>
                <a:latin typeface="+mn-lt"/>
                <a:ea typeface="+mn-ea"/>
                <a:cs typeface="+mn-cs"/>
              </a:rPr>
              <a:t>The principles of interference are simple to understand: “Two or more waves interact. You add the heights and depths of the separate waves together as they interact, and the resulting wave is the interference pattern. The figure at right shows two specific kinds of interference: total constructive interference and total destructive interference. Total constructive interference happens when the peaks and troughs of two (or more) identical waves, moving in the same direction, perfectly meet up. When added together, you construct a larger wave, the size of which is equal to the sum of the heights (and depths) of the two waves at each point where they are physically interacting. Total destructive interference occurs when the peaks of one wave meets and matches the troughs of an identical wave moving in the opposite direction. When the two waves move through each other, they cancel each other out.”</a:t>
            </a:r>
            <a:endParaRPr lang="en-US" sz="1400" dirty="0"/>
          </a:p>
        </p:txBody>
      </p:sp>
      <p:pic>
        <p:nvPicPr>
          <p:cNvPr id="4" name="Picture 3" descr="A picture containing text, font, businesscard, screenshot">
            <a:extLst>
              <a:ext uri="{FF2B5EF4-FFF2-40B4-BE49-F238E27FC236}">
                <a16:creationId xmlns:a16="http://schemas.microsoft.com/office/drawing/2014/main" id="{CE189484-6C64-E0BE-193C-C5EA153D1377}"/>
              </a:ext>
            </a:extLst>
          </p:cNvPr>
          <p:cNvPicPr>
            <a:picLocks noChangeAspect="1"/>
          </p:cNvPicPr>
          <p:nvPr/>
        </p:nvPicPr>
        <p:blipFill rotWithShape="1">
          <a:blip r:embed="rId3">
            <a:extLst>
              <a:ext uri="{28A0092B-C50C-407E-A947-70E740481C1C}">
                <a14:useLocalDpi xmlns:a14="http://schemas.microsoft.com/office/drawing/2010/main" val="0"/>
              </a:ext>
            </a:extLst>
          </a:blip>
          <a:srcRect t="12850" r="-3" b="-3"/>
          <a:stretch/>
        </p:blipFill>
        <p:spPr>
          <a:xfrm>
            <a:off x="7264154" y="2441051"/>
            <a:ext cx="2966738" cy="1958536"/>
          </a:xfrm>
          <a:prstGeom prst="roundRect">
            <a:avLst>
              <a:gd name="adj" fmla="val 5453"/>
            </a:avLst>
          </a:prstGeom>
          <a:ln w="50800" cap="sq" cmpd="dbl">
            <a:noFill/>
            <a:miter lim="800000"/>
          </a:ln>
          <a:effectLst/>
        </p:spPr>
      </p:pic>
      <p:pic>
        <p:nvPicPr>
          <p:cNvPr id="8" name="Picture 7" descr="A picture containing line, plot, diagram&#10;&#10;Description automatically generated">
            <a:extLst>
              <a:ext uri="{FF2B5EF4-FFF2-40B4-BE49-F238E27FC236}">
                <a16:creationId xmlns:a16="http://schemas.microsoft.com/office/drawing/2014/main" id="{6654D5F9-B74F-0CB0-F88E-BDA0E48055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4155" y="4588002"/>
            <a:ext cx="2966737" cy="988913"/>
          </a:xfrm>
          <a:prstGeom prst="roundRect">
            <a:avLst>
              <a:gd name="adj" fmla="val 5453"/>
            </a:avLst>
          </a:prstGeom>
          <a:ln w="50800" cap="sq" cmpd="dbl">
            <a:noFill/>
            <a:miter lim="800000"/>
          </a:ln>
          <a:effectLst/>
        </p:spPr>
      </p:pic>
      <p:sp>
        <p:nvSpPr>
          <p:cNvPr id="15" name="TextBox 14">
            <a:extLst>
              <a:ext uri="{FF2B5EF4-FFF2-40B4-BE49-F238E27FC236}">
                <a16:creationId xmlns:a16="http://schemas.microsoft.com/office/drawing/2014/main" id="{E8B32822-D6AA-71B2-4FF4-5873D31FD094}"/>
              </a:ext>
            </a:extLst>
          </p:cNvPr>
          <p:cNvSpPr txBox="1"/>
          <p:nvPr/>
        </p:nvSpPr>
        <p:spPr>
          <a:xfrm>
            <a:off x="7264154" y="5663620"/>
            <a:ext cx="2966738" cy="443198"/>
          </a:xfrm>
          <a:prstGeom prst="rect">
            <a:avLst/>
          </a:prstGeom>
          <a:noFill/>
        </p:spPr>
        <p:txBody>
          <a:bodyPr wrap="square" rtlCol="0">
            <a:spAutoFit/>
          </a:bodyPr>
          <a:lstStyle/>
          <a:p>
            <a:pPr defTabSz="194584">
              <a:spcAft>
                <a:spcPts val="456"/>
              </a:spcAft>
            </a:pPr>
            <a:r>
              <a:rPr lang="en-US" sz="760" b="1" kern="1200">
                <a:solidFill>
                  <a:schemeClr val="tx1"/>
                </a:solidFill>
                <a:latin typeface="+mn-lt"/>
                <a:ea typeface="+mn-ea"/>
                <a:cs typeface="+mn-cs"/>
              </a:rPr>
              <a:t>The changing black wave is the interference pattern created by the red and blue waves as they pass through/interact with each other. </a:t>
            </a:r>
            <a:endParaRPr lang="en-US" sz="1000"/>
          </a:p>
        </p:txBody>
      </p:sp>
    </p:spTree>
    <p:extLst>
      <p:ext uri="{BB962C8B-B14F-4D97-AF65-F5344CB8AC3E}">
        <p14:creationId xmlns:p14="http://schemas.microsoft.com/office/powerpoint/2010/main" val="2866338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162A3-1FDB-5064-DA0B-F9F78CF1F5FB}"/>
              </a:ext>
            </a:extLst>
          </p:cNvPr>
          <p:cNvSpPr>
            <a:spLocks noGrp="1"/>
          </p:cNvSpPr>
          <p:nvPr>
            <p:ph type="title"/>
          </p:nvPr>
        </p:nvSpPr>
        <p:spPr>
          <a:xfrm>
            <a:off x="650845" y="189847"/>
            <a:ext cx="4812897" cy="1035579"/>
          </a:xfrm>
        </p:spPr>
        <p:txBody>
          <a:bodyPr>
            <a:normAutofit/>
          </a:bodyPr>
          <a:lstStyle/>
          <a:p>
            <a:pPr>
              <a:lnSpc>
                <a:spcPct val="90000"/>
              </a:lnSpc>
            </a:pPr>
            <a:r>
              <a:rPr lang="en-US" sz="3300" dirty="0"/>
              <a:t>Prerequisite: Fringe Patterns</a:t>
            </a:r>
          </a:p>
        </p:txBody>
      </p:sp>
      <p:sp>
        <p:nvSpPr>
          <p:cNvPr id="15" name="Content Placeholder 16">
            <a:extLst>
              <a:ext uri="{FF2B5EF4-FFF2-40B4-BE49-F238E27FC236}">
                <a16:creationId xmlns:a16="http://schemas.microsoft.com/office/drawing/2014/main" id="{190216C7-D8F1-89E1-2BD5-EDE28CC3A81E}"/>
              </a:ext>
            </a:extLst>
          </p:cNvPr>
          <p:cNvSpPr>
            <a:spLocks noGrp="1"/>
          </p:cNvSpPr>
          <p:nvPr>
            <p:ph idx="1"/>
          </p:nvPr>
        </p:nvSpPr>
        <p:spPr>
          <a:xfrm>
            <a:off x="327526" y="1225425"/>
            <a:ext cx="4812897" cy="3649133"/>
          </a:xfrm>
        </p:spPr>
        <p:txBody>
          <a:bodyPr>
            <a:noAutofit/>
          </a:bodyPr>
          <a:lstStyle/>
          <a:p>
            <a:pPr marL="0" indent="0">
              <a:buNone/>
            </a:pPr>
            <a:r>
              <a:rPr lang="en-US" sz="1000" dirty="0"/>
              <a:t>Fringe shift patterns can provide valuable information about the underlying conditions that caused them. By analyzing the thickness, clarity, and pattern of the fringes, researchers can make extrapolations about the factors that influenced the appearance of the pattern. Here are a few examples of fringe shift patterns and the information they can reveal:</a:t>
            </a:r>
          </a:p>
          <a:p>
            <a:pPr>
              <a:buFont typeface="+mj-lt"/>
              <a:buAutoNum type="arabicPeriod"/>
            </a:pPr>
            <a:r>
              <a:rPr lang="en-US" sz="1000" dirty="0"/>
              <a:t>Interference Fringes: Interference fringes occur when two or more coherent waves, such as light waves, interact with each other. These fringes can reveal information about the relative phase difference and intensity distribution of the interfering waves. Changes in the fringe pattern can indicate variations in the path length, refractive index, or wavelength of the waves.</a:t>
            </a:r>
          </a:p>
          <a:p>
            <a:pPr>
              <a:buFont typeface="+mj-lt"/>
              <a:buAutoNum type="arabicPeriod"/>
            </a:pPr>
            <a:r>
              <a:rPr lang="en-US" sz="1000" dirty="0"/>
              <a:t>Newton's Rings: Newton's rings are circular interference patterns observed when a plano-convex lens is placed on top of a flat glass surface. These rings can provide insights into the flatness of the surfaces, the thickness of the air gap between the lens and the glass, and the refractive index of the medium.</a:t>
            </a:r>
          </a:p>
          <a:p>
            <a:pPr>
              <a:buFont typeface="+mj-lt"/>
              <a:buAutoNum type="arabicPeriod"/>
            </a:pPr>
            <a:r>
              <a:rPr lang="en-US" sz="1000" dirty="0"/>
              <a:t>Moiré Fringes: Moiré fringes are patterns that arise from the interference between two regular grids or patterns. These fringes can reveal information about the relative displacement, rotation, or scaling of the two patterns. Moiré techniques are used in various fields, including metrology, image processing, and art.</a:t>
            </a:r>
          </a:p>
          <a:p>
            <a:pPr>
              <a:buFont typeface="+mj-lt"/>
              <a:buAutoNum type="arabicPeriod"/>
            </a:pPr>
            <a:r>
              <a:rPr lang="en-US" sz="1000" dirty="0"/>
              <a:t>Haidinger's Fringes: Haidinger's fringes are observed when polarized light passes through a birefringent crystal, resulting in interference patterns. The fringes can provide information about the orientation and optical properties of the crystal, as well as any changes in the polarization state of the light passing through it.</a:t>
            </a:r>
          </a:p>
          <a:p>
            <a:pPr>
              <a:buFont typeface="+mj-lt"/>
              <a:buAutoNum type="arabicPeriod"/>
            </a:pPr>
            <a:r>
              <a:rPr lang="en-US" sz="1000" dirty="0"/>
              <a:t>White-Light Fringes: White-light fringes occur when a broadband light source is used in interferometry experiments. The fringes exhibit different colors due to the dispersion of light, providing information about the wavelength dependence of the interferometer setup and potential variations in the refractive index.</a:t>
            </a:r>
          </a:p>
          <a:p>
            <a:pPr marL="0" indent="0">
              <a:buNone/>
            </a:pPr>
            <a:r>
              <a:rPr lang="en-US" sz="1000" dirty="0"/>
              <a:t>Analyzing fringe shift patterns can help determine the conditions necessary for their formation, such as motion-induced changes in path length, variations in the speed of light, refractive index variations, or structural deformations. By carefully studying these patterns, scientists and engineers can gain valuable insights into the physical properties of materials, optical systems, and environmental conditions.</a:t>
            </a:r>
          </a:p>
        </p:txBody>
      </p:sp>
      <p:pic>
        <p:nvPicPr>
          <p:cNvPr id="5" name="Content Placeholder 4" descr="A close-up of a television screen&#10;&#10;Description automatically generated with low confidence">
            <a:extLst>
              <a:ext uri="{FF2B5EF4-FFF2-40B4-BE49-F238E27FC236}">
                <a16:creationId xmlns:a16="http://schemas.microsoft.com/office/drawing/2014/main" id="{D4AEACB1-8435-2AEA-E396-AB70155A20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9115" y="2051444"/>
            <a:ext cx="2398979" cy="1799234"/>
          </a:xfrm>
          <a:prstGeom prst="roundRect">
            <a:avLst>
              <a:gd name="adj" fmla="val 5453"/>
            </a:avLst>
          </a:prstGeom>
          <a:ln w="50800" cap="sq" cmpd="dbl">
            <a:noFill/>
            <a:miter lim="800000"/>
          </a:ln>
          <a:effectLst/>
        </p:spPr>
      </p:pic>
      <p:pic>
        <p:nvPicPr>
          <p:cNvPr id="9" name="Picture 8">
            <a:extLst>
              <a:ext uri="{FF2B5EF4-FFF2-40B4-BE49-F238E27FC236}">
                <a16:creationId xmlns:a16="http://schemas.microsoft.com/office/drawing/2014/main" id="{9DBAFCD4-C68C-9592-17EC-32026C79BD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6104" y="2543191"/>
            <a:ext cx="2398979" cy="1181497"/>
          </a:xfrm>
          <a:prstGeom prst="roundRect">
            <a:avLst>
              <a:gd name="adj" fmla="val 5453"/>
            </a:avLst>
          </a:prstGeom>
          <a:ln w="50800" cap="sq" cmpd="dbl">
            <a:noFill/>
            <a:miter lim="800000"/>
          </a:ln>
          <a:effectLst/>
        </p:spPr>
      </p:pic>
      <p:pic>
        <p:nvPicPr>
          <p:cNvPr id="267" name="Picture 266" descr="A picture containing black, darkness&#10;&#10;Description automatically generated">
            <a:extLst>
              <a:ext uri="{FF2B5EF4-FFF2-40B4-BE49-F238E27FC236}">
                <a16:creationId xmlns:a16="http://schemas.microsoft.com/office/drawing/2014/main" id="{FC96B40C-78D9-3D27-2629-106354E646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0126" y="389607"/>
            <a:ext cx="1328737" cy="1671637"/>
          </a:xfrm>
          <a:prstGeom prst="rect">
            <a:avLst/>
          </a:prstGeom>
        </p:spPr>
      </p:pic>
      <p:pic>
        <p:nvPicPr>
          <p:cNvPr id="269" name="Picture 268" descr="A close-up of a lens&#10;&#10;Description automatically generated">
            <a:extLst>
              <a:ext uri="{FF2B5EF4-FFF2-40B4-BE49-F238E27FC236}">
                <a16:creationId xmlns:a16="http://schemas.microsoft.com/office/drawing/2014/main" id="{B274A5BB-D24E-10A6-D698-2DFF56610A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14529" y="541639"/>
            <a:ext cx="2657385" cy="1590949"/>
          </a:xfrm>
          <a:prstGeom prst="rect">
            <a:avLst/>
          </a:prstGeom>
        </p:spPr>
      </p:pic>
      <p:pic>
        <p:nvPicPr>
          <p:cNvPr id="271" name="Picture 270" descr="A picture containing colorfulness, circle, pattern, screenshot&#10;&#10;Description automatically generated">
            <a:extLst>
              <a:ext uri="{FF2B5EF4-FFF2-40B4-BE49-F238E27FC236}">
                <a16:creationId xmlns:a16="http://schemas.microsoft.com/office/drawing/2014/main" id="{1BA40A41-ABF8-BBF2-0339-F73167C476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48863" y="921278"/>
            <a:ext cx="1987767" cy="753013"/>
          </a:xfrm>
          <a:prstGeom prst="rect">
            <a:avLst/>
          </a:prstGeom>
        </p:spPr>
      </p:pic>
      <p:pic>
        <p:nvPicPr>
          <p:cNvPr id="273" name="Picture 272" descr="A picture containing colorfulness, pattern, stripe, art">
            <a:extLst>
              <a:ext uri="{FF2B5EF4-FFF2-40B4-BE49-F238E27FC236}">
                <a16:creationId xmlns:a16="http://schemas.microsoft.com/office/drawing/2014/main" id="{A0C93F52-E770-0BD4-F846-AD79D7F118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16104" y="4725412"/>
            <a:ext cx="2363821" cy="761994"/>
          </a:xfrm>
          <a:prstGeom prst="rect">
            <a:avLst/>
          </a:prstGeom>
        </p:spPr>
      </p:pic>
      <p:pic>
        <p:nvPicPr>
          <p:cNvPr id="277" name="Picture 276" descr="A picture containing colorfulness, screenshot, graphics, design&#10;&#10;Description automatically generated">
            <a:extLst>
              <a:ext uri="{FF2B5EF4-FFF2-40B4-BE49-F238E27FC236}">
                <a16:creationId xmlns:a16="http://schemas.microsoft.com/office/drawing/2014/main" id="{49782372-8998-89C4-26CF-CBD75E0C5DD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35330" y="4227831"/>
            <a:ext cx="1946548" cy="1936604"/>
          </a:xfrm>
          <a:prstGeom prst="rect">
            <a:avLst/>
          </a:prstGeom>
        </p:spPr>
      </p:pic>
    </p:spTree>
    <p:extLst>
      <p:ext uri="{BB962C8B-B14F-4D97-AF65-F5344CB8AC3E}">
        <p14:creationId xmlns:p14="http://schemas.microsoft.com/office/powerpoint/2010/main" val="4264385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708E9-9CC5-F759-9B3C-CFB0204F841E}"/>
              </a:ext>
            </a:extLst>
          </p:cNvPr>
          <p:cNvSpPr>
            <a:spLocks noGrp="1"/>
          </p:cNvSpPr>
          <p:nvPr>
            <p:ph type="title"/>
          </p:nvPr>
        </p:nvSpPr>
        <p:spPr>
          <a:xfrm>
            <a:off x="7525246" y="143271"/>
            <a:ext cx="3589902" cy="807224"/>
          </a:xfrm>
        </p:spPr>
        <p:txBody>
          <a:bodyPr anchor="b">
            <a:normAutofit fontScale="90000"/>
          </a:bodyPr>
          <a:lstStyle/>
          <a:p>
            <a:r>
              <a:rPr lang="en-US" sz="2800" dirty="0"/>
              <a:t>Airy’s </a:t>
            </a:r>
            <a:r>
              <a:rPr lang="en-US" sz="2800" u="sng" dirty="0">
                <a:solidFill>
                  <a:srgbClr val="00B0F0"/>
                </a:solidFill>
              </a:rPr>
              <a:t>SUCCESS</a:t>
            </a:r>
            <a:r>
              <a:rPr lang="en-US" sz="2800" dirty="0"/>
              <a:t> 1871</a:t>
            </a:r>
          </a:p>
        </p:txBody>
      </p:sp>
      <p:pic>
        <p:nvPicPr>
          <p:cNvPr id="7" name="Picture 6">
            <a:extLst>
              <a:ext uri="{FF2B5EF4-FFF2-40B4-BE49-F238E27FC236}">
                <a16:creationId xmlns:a16="http://schemas.microsoft.com/office/drawing/2014/main" id="{3D3BB267-24E9-3AD1-E376-019B083D448C}"/>
              </a:ext>
            </a:extLst>
          </p:cNvPr>
          <p:cNvPicPr>
            <a:picLocks noChangeAspect="1"/>
          </p:cNvPicPr>
          <p:nvPr/>
        </p:nvPicPr>
        <p:blipFill>
          <a:blip r:embed="rId2"/>
          <a:stretch>
            <a:fillRect/>
          </a:stretch>
        </p:blipFill>
        <p:spPr>
          <a:xfrm>
            <a:off x="297716" y="640560"/>
            <a:ext cx="2751684" cy="3973551"/>
          </a:xfrm>
          <a:prstGeom prst="rect">
            <a:avLst/>
          </a:prstGeom>
        </p:spPr>
      </p:pic>
      <p:pic>
        <p:nvPicPr>
          <p:cNvPr id="9" name="Picture 8">
            <a:extLst>
              <a:ext uri="{FF2B5EF4-FFF2-40B4-BE49-F238E27FC236}">
                <a16:creationId xmlns:a16="http://schemas.microsoft.com/office/drawing/2014/main" id="{6504DBAE-29BF-C742-AEE7-5F87DDCE69F3}"/>
              </a:ext>
            </a:extLst>
          </p:cNvPr>
          <p:cNvPicPr>
            <a:picLocks noChangeAspect="1"/>
          </p:cNvPicPr>
          <p:nvPr/>
        </p:nvPicPr>
        <p:blipFill>
          <a:blip r:embed="rId3"/>
          <a:stretch>
            <a:fillRect/>
          </a:stretch>
        </p:blipFill>
        <p:spPr>
          <a:xfrm>
            <a:off x="3276714" y="640560"/>
            <a:ext cx="3074655" cy="4099539"/>
          </a:xfrm>
          <a:prstGeom prst="rect">
            <a:avLst/>
          </a:prstGeom>
        </p:spPr>
      </p:pic>
      <p:sp>
        <p:nvSpPr>
          <p:cNvPr id="3" name="Content Placeholder 2">
            <a:extLst>
              <a:ext uri="{FF2B5EF4-FFF2-40B4-BE49-F238E27FC236}">
                <a16:creationId xmlns:a16="http://schemas.microsoft.com/office/drawing/2014/main" id="{6C8CFD55-BDCE-6F4F-279F-8BE4C8441B0B}"/>
              </a:ext>
            </a:extLst>
          </p:cNvPr>
          <p:cNvSpPr>
            <a:spLocks noGrp="1"/>
          </p:cNvSpPr>
          <p:nvPr>
            <p:ph idx="1"/>
          </p:nvPr>
        </p:nvSpPr>
        <p:spPr>
          <a:xfrm>
            <a:off x="6707605" y="1112922"/>
            <a:ext cx="5225184" cy="5126560"/>
          </a:xfrm>
        </p:spPr>
        <p:txBody>
          <a:bodyPr>
            <a:normAutofit/>
          </a:bodyPr>
          <a:lstStyle/>
          <a:p>
            <a:pPr marL="0" indent="0">
              <a:lnSpc>
                <a:spcPct val="110000"/>
              </a:lnSpc>
              <a:buNone/>
            </a:pPr>
            <a:r>
              <a:rPr lang="en-US" dirty="0"/>
              <a:t>Spring: 51° 28' 34.4” </a:t>
            </a:r>
          </a:p>
          <a:p>
            <a:pPr marL="0" indent="0">
              <a:lnSpc>
                <a:spcPct val="110000"/>
              </a:lnSpc>
              <a:buNone/>
            </a:pPr>
            <a:r>
              <a:rPr lang="en-US" dirty="0"/>
              <a:t>Autumn: 51° 28' 33.6”</a:t>
            </a:r>
          </a:p>
          <a:p>
            <a:pPr marL="0" indent="0">
              <a:lnSpc>
                <a:spcPct val="110000"/>
              </a:lnSpc>
              <a:buNone/>
            </a:pPr>
            <a:r>
              <a:rPr lang="en-US" dirty="0"/>
              <a:t>A difference in 0.8 seconds of arc. </a:t>
            </a:r>
          </a:p>
          <a:p>
            <a:pPr marL="0" indent="0">
              <a:lnSpc>
                <a:spcPct val="110000"/>
              </a:lnSpc>
              <a:buNone/>
            </a:pPr>
            <a:r>
              <a:rPr lang="en-US" dirty="0"/>
              <a:t>0.8 seconds / 3600 = 0.00022222°</a:t>
            </a:r>
          </a:p>
          <a:p>
            <a:pPr marL="0" indent="0">
              <a:lnSpc>
                <a:spcPct val="110000"/>
              </a:lnSpc>
              <a:buNone/>
            </a:pPr>
            <a:r>
              <a:rPr lang="en-US" dirty="0"/>
              <a:t>No such correction was necessary.</a:t>
            </a:r>
          </a:p>
          <a:p>
            <a:pPr marL="0" indent="0">
              <a:lnSpc>
                <a:spcPct val="110000"/>
              </a:lnSpc>
              <a:buNone/>
            </a:pPr>
            <a:r>
              <a:rPr lang="en-US" dirty="0"/>
              <a:t>Emission Theory and Undulatory Theory are unable to explain the lack of correction need. </a:t>
            </a:r>
          </a:p>
          <a:p>
            <a:pPr marL="0" indent="0">
              <a:lnSpc>
                <a:spcPct val="110000"/>
              </a:lnSpc>
              <a:buNone/>
            </a:pPr>
            <a:r>
              <a:rPr lang="en-US" dirty="0"/>
              <a:t>Conclusion: The Earth is stationary with respect to a rotating sky explains the “failure” of the experiment to detect Earth’s orbital velocity perfectly. </a:t>
            </a:r>
          </a:p>
        </p:txBody>
      </p:sp>
    </p:spTree>
    <p:extLst>
      <p:ext uri="{BB962C8B-B14F-4D97-AF65-F5344CB8AC3E}">
        <p14:creationId xmlns:p14="http://schemas.microsoft.com/office/powerpoint/2010/main" val="3266778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919119" y="62346"/>
            <a:ext cx="10353761" cy="1326321"/>
          </a:xfrm>
        </p:spPr>
        <p:txBody>
          <a:bodyPr>
            <a:normAutofit/>
          </a:bodyPr>
          <a:lstStyle/>
          <a:p>
            <a:r>
              <a:rPr lang="en-US" dirty="0"/>
              <a:t>Michelson-Morley 1887</a:t>
            </a:r>
          </a:p>
        </p:txBody>
      </p:sp>
      <p:sp>
        <p:nvSpPr>
          <p:cNvPr id="3" name="Content Placeholder 2">
            <a:extLst>
              <a:ext uri="{FF2B5EF4-FFF2-40B4-BE49-F238E27FC236}">
                <a16:creationId xmlns:a16="http://schemas.microsoft.com/office/drawing/2014/main" id="{AC4C2264-AF7E-10B2-255B-FBC828791B22}"/>
              </a:ext>
            </a:extLst>
          </p:cNvPr>
          <p:cNvSpPr>
            <a:spLocks noGrp="1"/>
          </p:cNvSpPr>
          <p:nvPr>
            <p:ph idx="1"/>
          </p:nvPr>
        </p:nvSpPr>
        <p:spPr>
          <a:xfrm>
            <a:off x="300318" y="1191491"/>
            <a:ext cx="6952537" cy="5454732"/>
          </a:xfrm>
        </p:spPr>
        <p:txBody>
          <a:bodyPr>
            <a:normAutofit/>
          </a:bodyPr>
          <a:lstStyle/>
          <a:p>
            <a:pPr marL="0" indent="0">
              <a:lnSpc>
                <a:spcPct val="110000"/>
              </a:lnSpc>
              <a:buNone/>
            </a:pPr>
            <a:r>
              <a:rPr lang="en-US" sz="1800" dirty="0"/>
              <a:t>Heliocentric prediction of Earth’s assumed orbital velocity around the sun: 30km/s, corresponding to 0.4 of a fringe displacement in the interference pattern.</a:t>
            </a:r>
          </a:p>
          <a:p>
            <a:pPr marL="0" indent="0">
              <a:lnSpc>
                <a:spcPct val="110000"/>
              </a:lnSpc>
              <a:buNone/>
            </a:pPr>
            <a:endParaRPr lang="en-US" sz="1800" dirty="0"/>
          </a:p>
          <a:p>
            <a:pPr marL="0" indent="0">
              <a:lnSpc>
                <a:spcPct val="110000"/>
              </a:lnSpc>
              <a:buNone/>
            </a:pPr>
            <a:r>
              <a:rPr lang="en-US" sz="1800" dirty="0"/>
              <a:t>Experimental results: A fringe shift pattern corresponding to ~5km/s on the lower end and ~7.5km/s on the upper end.</a:t>
            </a:r>
          </a:p>
          <a:p>
            <a:pPr marL="0" indent="0">
              <a:lnSpc>
                <a:spcPct val="110000"/>
              </a:lnSpc>
              <a:buNone/>
            </a:pPr>
            <a:endParaRPr lang="en-US" sz="1800" dirty="0"/>
          </a:p>
          <a:p>
            <a:pPr marL="0" indent="0">
              <a:lnSpc>
                <a:spcPct val="110000"/>
              </a:lnSpc>
              <a:buNone/>
            </a:pPr>
            <a:r>
              <a:rPr lang="en-US" sz="1800" dirty="0"/>
              <a:t>The Heliocentric solution requires a velocity measurement of ~30km/s to support the Copernican principle. In order to maintain the belief in Earth's motion, the detected fringe pattern was rounded down to zero and called a null result by implication of failing to detect a stationary ether with respect to Earth’s orbital velocity around the sun. This specific framing is used because the results equally imply a stationary Earth with respect to an ether wind.</a:t>
            </a:r>
          </a:p>
        </p:txBody>
      </p:sp>
      <p:pic>
        <p:nvPicPr>
          <p:cNvPr id="8" name="Picture 7">
            <a:extLst>
              <a:ext uri="{FF2B5EF4-FFF2-40B4-BE49-F238E27FC236}">
                <a16:creationId xmlns:a16="http://schemas.microsoft.com/office/drawing/2014/main" id="{41E695CB-0311-56DF-5163-CF0A1726B902}"/>
              </a:ext>
            </a:extLst>
          </p:cNvPr>
          <p:cNvPicPr>
            <a:picLocks noChangeAspect="1"/>
          </p:cNvPicPr>
          <p:nvPr/>
        </p:nvPicPr>
        <p:blipFill rotWithShape="1">
          <a:blip r:embed="rId3"/>
          <a:srcRect t="1371" b="-1371"/>
          <a:stretch/>
        </p:blipFill>
        <p:spPr>
          <a:xfrm>
            <a:off x="7536873" y="1013898"/>
            <a:ext cx="4431008" cy="5556125"/>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val="535179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708E9-9CC5-F759-9B3C-CFB0204F841E}"/>
              </a:ext>
            </a:extLst>
          </p:cNvPr>
          <p:cNvSpPr>
            <a:spLocks noGrp="1"/>
          </p:cNvSpPr>
          <p:nvPr>
            <p:ph type="title"/>
          </p:nvPr>
        </p:nvSpPr>
        <p:spPr>
          <a:xfrm>
            <a:off x="838200" y="365125"/>
            <a:ext cx="10515600" cy="371145"/>
          </a:xfrm>
        </p:spPr>
        <p:txBody>
          <a:bodyPr>
            <a:noAutofit/>
          </a:bodyPr>
          <a:lstStyle/>
          <a:p>
            <a:r>
              <a:rPr lang="en-US" sz="2400" dirty="0"/>
              <a:t>Michelson-Morley: Length contraction &amp; Ether 1888-1892</a:t>
            </a:r>
          </a:p>
        </p:txBody>
      </p:sp>
      <p:sp>
        <p:nvSpPr>
          <p:cNvPr id="3" name="Content Placeholder 2">
            <a:extLst>
              <a:ext uri="{FF2B5EF4-FFF2-40B4-BE49-F238E27FC236}">
                <a16:creationId xmlns:a16="http://schemas.microsoft.com/office/drawing/2014/main" id="{6C8CFD55-BDCE-6F4F-279F-8BE4C8441B0B}"/>
              </a:ext>
            </a:extLst>
          </p:cNvPr>
          <p:cNvSpPr>
            <a:spLocks noGrp="1"/>
          </p:cNvSpPr>
          <p:nvPr>
            <p:ph idx="1"/>
          </p:nvPr>
        </p:nvSpPr>
        <p:spPr>
          <a:xfrm>
            <a:off x="838200" y="860961"/>
            <a:ext cx="10515600" cy="5631914"/>
          </a:xfrm>
        </p:spPr>
        <p:txBody>
          <a:bodyPr/>
          <a:lstStyle/>
          <a:p>
            <a:pPr marL="0" indent="0">
              <a:buNone/>
            </a:pPr>
            <a:r>
              <a:rPr lang="en-US" dirty="0"/>
              <a:t>In the late 1880s Hendrik Lorentz and George FitzGerald propose length contraction as the mechanism that explains why the Michelson-Morley experiment failed to detect the Earth’s motion through a stationary ether. Suggesting that the ether contracted the apparatus in the direction of motion, physically or apparently shrinking the length of the arm.</a:t>
            </a:r>
          </a:p>
          <a:p>
            <a:pPr marL="0" indent="0">
              <a:buNone/>
            </a:pPr>
            <a:endParaRPr lang="en-US" dirty="0"/>
          </a:p>
          <a:p>
            <a:pPr marL="0" indent="0">
              <a:buNone/>
            </a:pPr>
            <a:endParaRPr lang="en-US" dirty="0">
              <a:solidFill>
                <a:srgbClr val="FF0000"/>
              </a:solidFill>
            </a:endParaRPr>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95DA2826-2126-85D3-6040-BD0E1107E8E8}"/>
              </a:ext>
            </a:extLst>
          </p:cNvPr>
          <p:cNvPicPr>
            <a:picLocks noChangeAspect="1"/>
          </p:cNvPicPr>
          <p:nvPr/>
        </p:nvPicPr>
        <p:blipFill>
          <a:blip r:embed="rId2"/>
          <a:stretch>
            <a:fillRect/>
          </a:stretch>
        </p:blipFill>
        <p:spPr>
          <a:xfrm>
            <a:off x="3614058" y="2756745"/>
            <a:ext cx="4794717" cy="3450167"/>
          </a:xfrm>
          <a:prstGeom prst="rect">
            <a:avLst/>
          </a:prstGeom>
        </p:spPr>
      </p:pic>
    </p:spTree>
    <p:extLst>
      <p:ext uri="{BB962C8B-B14F-4D97-AF65-F5344CB8AC3E}">
        <p14:creationId xmlns:p14="http://schemas.microsoft.com/office/powerpoint/2010/main" val="1688290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708E9-9CC5-F759-9B3C-CFB0204F841E}"/>
              </a:ext>
            </a:extLst>
          </p:cNvPr>
          <p:cNvSpPr>
            <a:spLocks noGrp="1"/>
          </p:cNvSpPr>
          <p:nvPr>
            <p:ph type="title"/>
          </p:nvPr>
        </p:nvSpPr>
        <p:spPr>
          <a:xfrm>
            <a:off x="838200" y="365125"/>
            <a:ext cx="10515600" cy="371145"/>
          </a:xfrm>
        </p:spPr>
        <p:txBody>
          <a:bodyPr>
            <a:noAutofit/>
          </a:bodyPr>
          <a:lstStyle/>
          <a:p>
            <a:r>
              <a:rPr lang="en-US" sz="2400" dirty="0"/>
              <a:t>Michelson-Morley: Length Contraction and Spacetime</a:t>
            </a:r>
          </a:p>
        </p:txBody>
      </p:sp>
      <p:sp>
        <p:nvSpPr>
          <p:cNvPr id="3" name="Content Placeholder 2">
            <a:extLst>
              <a:ext uri="{FF2B5EF4-FFF2-40B4-BE49-F238E27FC236}">
                <a16:creationId xmlns:a16="http://schemas.microsoft.com/office/drawing/2014/main" id="{6C8CFD55-BDCE-6F4F-279F-8BE4C8441B0B}"/>
              </a:ext>
            </a:extLst>
          </p:cNvPr>
          <p:cNvSpPr>
            <a:spLocks noGrp="1"/>
          </p:cNvSpPr>
          <p:nvPr>
            <p:ph idx="1"/>
          </p:nvPr>
        </p:nvSpPr>
        <p:spPr>
          <a:xfrm>
            <a:off x="250521" y="860961"/>
            <a:ext cx="11624153" cy="5631914"/>
          </a:xfrm>
        </p:spPr>
        <p:txBody>
          <a:bodyPr>
            <a:normAutofit/>
          </a:bodyPr>
          <a:lstStyle/>
          <a:p>
            <a:pPr marL="0" indent="0">
              <a:buNone/>
            </a:pPr>
            <a:r>
              <a:rPr lang="en-US" dirty="0"/>
              <a:t>In 1905, Einstein offered new insights into the Michelson-Morley experiment within the two postulates for the framework of Special Relativity, </a:t>
            </a:r>
          </a:p>
          <a:p>
            <a:pPr marL="0" indent="0">
              <a:buNone/>
            </a:pPr>
            <a:r>
              <a:rPr lang="en-US" dirty="0"/>
              <a:t>	</a:t>
            </a:r>
            <a:r>
              <a:rPr lang="en-US" dirty="0" err="1"/>
              <a:t>i</a:t>
            </a:r>
            <a:r>
              <a:rPr lang="en-US" dirty="0"/>
              <a:t>. The laws of physics are invariant to observers in different inertial reference frames.</a:t>
            </a:r>
          </a:p>
          <a:p>
            <a:pPr marL="0" indent="0">
              <a:buNone/>
            </a:pPr>
            <a:r>
              <a:rPr lang="en-US" dirty="0"/>
              <a:t>	ii. The speed of light in a vacuum is constant in all reference frames and is 	independent of the motion of the source or observer.</a:t>
            </a:r>
          </a:p>
          <a:p>
            <a:pPr marL="0" indent="0">
              <a:buNone/>
            </a:pPr>
            <a:r>
              <a:rPr lang="en-US" dirty="0"/>
              <a:t>Moving forward with this framework, the Michelson-Morley experiment's "null result" is reinterpreted as being due to the constancy of the speed of light irrespective of the motion of the source or observer, which produced the "null result." Additionally, it is suggested that the reason for the null result and the constancy of light is indeed due to length contraction, but this time through a different mechanism. In this case, the spacetime coordinate system itself (i.e., length and time) contracts or dilates which physically manifests as the null result seen in the Michelson-Morley experiment. By attributing the manifestation of the assume effects to the coordinate system itself, the ether was abandoned as a tenable framework.</a:t>
            </a:r>
          </a:p>
          <a:p>
            <a:pPr marL="0" indent="0">
              <a:buNone/>
            </a:pPr>
            <a:endParaRPr lang="en-US" dirty="0"/>
          </a:p>
        </p:txBody>
      </p:sp>
    </p:spTree>
    <p:extLst>
      <p:ext uri="{BB962C8B-B14F-4D97-AF65-F5344CB8AC3E}">
        <p14:creationId xmlns:p14="http://schemas.microsoft.com/office/powerpoint/2010/main" val="1775320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8BD52-9732-BF6C-38F9-2A8544666039}"/>
              </a:ext>
            </a:extLst>
          </p:cNvPr>
          <p:cNvSpPr>
            <a:spLocks noGrp="1"/>
          </p:cNvSpPr>
          <p:nvPr>
            <p:ph type="title"/>
          </p:nvPr>
        </p:nvSpPr>
        <p:spPr>
          <a:xfrm>
            <a:off x="919119" y="189653"/>
            <a:ext cx="10353761" cy="169333"/>
          </a:xfrm>
        </p:spPr>
        <p:txBody>
          <a:bodyPr>
            <a:noAutofit/>
          </a:bodyPr>
          <a:lstStyle/>
          <a:p>
            <a:r>
              <a:rPr lang="en-US" sz="2000" dirty="0"/>
              <a:t>Michelson-Gale-Pearson [1923]</a:t>
            </a:r>
          </a:p>
        </p:txBody>
      </p:sp>
      <p:sp>
        <p:nvSpPr>
          <p:cNvPr id="6" name="TextBox 5">
            <a:extLst>
              <a:ext uri="{FF2B5EF4-FFF2-40B4-BE49-F238E27FC236}">
                <a16:creationId xmlns:a16="http://schemas.microsoft.com/office/drawing/2014/main" id="{158D998A-9142-E8DD-0A58-3494124730DA}"/>
              </a:ext>
            </a:extLst>
          </p:cNvPr>
          <p:cNvSpPr txBox="1"/>
          <p:nvPr/>
        </p:nvSpPr>
        <p:spPr>
          <a:xfrm>
            <a:off x="274368" y="482034"/>
            <a:ext cx="6627474" cy="5632311"/>
          </a:xfrm>
          <a:prstGeom prst="rect">
            <a:avLst/>
          </a:prstGeom>
          <a:noFill/>
        </p:spPr>
        <p:txBody>
          <a:bodyPr wrap="square" rtlCol="0">
            <a:spAutoFit/>
          </a:bodyPr>
          <a:lstStyle/>
          <a:p>
            <a:r>
              <a:rPr lang="en-US" dirty="0"/>
              <a:t>At the N. 41° parallel, a fringe shift pattern consistent with Earth’s sidereal rotation was detected. Let’s examine the mathematic framework used to extrapolate globular results:</a:t>
            </a:r>
          </a:p>
          <a:p>
            <a:endParaRPr lang="en-US" dirty="0"/>
          </a:p>
          <a:p>
            <a:r>
              <a:rPr lang="en-US" dirty="0"/>
              <a:t>Michelson derived his equations from classical wave mechanics and assuming an absolute reference frame to measure the varying speed </a:t>
            </a:r>
            <a:r>
              <a:rPr lang="en-US"/>
              <a:t>of light. </a:t>
            </a:r>
            <a:r>
              <a:rPr lang="en-US" dirty="0"/>
              <a:t>By considering the velocity of light as (</a:t>
            </a:r>
            <a:r>
              <a:rPr lang="en-US" i="1" dirty="0"/>
              <a:t>V</a:t>
            </a:r>
            <a:r>
              <a:rPr lang="en-US" dirty="0"/>
              <a:t>-</a:t>
            </a:r>
            <a:r>
              <a:rPr lang="en-US" i="1" dirty="0"/>
              <a:t>v</a:t>
            </a:r>
            <a:r>
              <a:rPr lang="en-US" dirty="0"/>
              <a:t>) in the "West to East" direction and (</a:t>
            </a:r>
            <a:r>
              <a:rPr lang="en-US" i="1" dirty="0"/>
              <a:t>V</a:t>
            </a:r>
            <a:r>
              <a:rPr lang="en-US" dirty="0"/>
              <a:t>+</a:t>
            </a:r>
            <a:r>
              <a:rPr lang="en-US" i="1" dirty="0"/>
              <a:t>v</a:t>
            </a:r>
            <a:r>
              <a:rPr lang="en-US" dirty="0"/>
              <a:t>) in the "East to West" direction, where </a:t>
            </a:r>
            <a:r>
              <a:rPr lang="en-US" i="1" dirty="0"/>
              <a:t>V</a:t>
            </a:r>
            <a:r>
              <a:rPr lang="en-US" dirty="0"/>
              <a:t> represents the speed of light in a vacuum and </a:t>
            </a:r>
            <a:r>
              <a:rPr lang="en-US" i="1" dirty="0"/>
              <a:t>v</a:t>
            </a:r>
            <a:r>
              <a:rPr lang="en-US" dirty="0"/>
              <a:t> represents the linear velocity of the Earth's surface,  Michelson suggests that the speed of light is not uniform across all inertial frames of reference.</a:t>
            </a:r>
          </a:p>
          <a:p>
            <a:endParaRPr lang="en-US" dirty="0"/>
          </a:p>
          <a:p>
            <a:r>
              <a:rPr lang="en-US" dirty="0"/>
              <a:t>More importantly, the results of the Michelson-Gale-Pearson experiment provide undeniable evidence supporting this assertion.</a:t>
            </a:r>
          </a:p>
          <a:p>
            <a:endParaRPr lang="en-US" dirty="0"/>
          </a:p>
          <a:p>
            <a:endParaRPr lang="en-US" dirty="0"/>
          </a:p>
          <a:p>
            <a:endParaRPr lang="en-US" dirty="0"/>
          </a:p>
        </p:txBody>
      </p:sp>
      <p:pic>
        <p:nvPicPr>
          <p:cNvPr id="8" name="Picture 7">
            <a:extLst>
              <a:ext uri="{FF2B5EF4-FFF2-40B4-BE49-F238E27FC236}">
                <a16:creationId xmlns:a16="http://schemas.microsoft.com/office/drawing/2014/main" id="{B2D2CFBF-81A9-7B19-2E19-61173C117B23}"/>
              </a:ext>
            </a:extLst>
          </p:cNvPr>
          <p:cNvPicPr>
            <a:picLocks noChangeAspect="1"/>
          </p:cNvPicPr>
          <p:nvPr/>
        </p:nvPicPr>
        <p:blipFill>
          <a:blip r:embed="rId3"/>
          <a:stretch>
            <a:fillRect/>
          </a:stretch>
        </p:blipFill>
        <p:spPr>
          <a:xfrm>
            <a:off x="7255075" y="1618098"/>
            <a:ext cx="4413633" cy="3964382"/>
          </a:xfrm>
          <a:prstGeom prst="rect">
            <a:avLst/>
          </a:prstGeom>
        </p:spPr>
      </p:pic>
    </p:spTree>
    <p:extLst>
      <p:ext uri="{BB962C8B-B14F-4D97-AF65-F5344CB8AC3E}">
        <p14:creationId xmlns:p14="http://schemas.microsoft.com/office/powerpoint/2010/main" val="440810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BF69F-A421-1850-27FD-39A3ADCB978E}"/>
              </a:ext>
            </a:extLst>
          </p:cNvPr>
          <p:cNvSpPr>
            <a:spLocks noGrp="1"/>
          </p:cNvSpPr>
          <p:nvPr>
            <p:ph type="title"/>
          </p:nvPr>
        </p:nvSpPr>
        <p:spPr>
          <a:xfrm>
            <a:off x="340480" y="67057"/>
            <a:ext cx="9726042" cy="499872"/>
          </a:xfrm>
        </p:spPr>
        <p:txBody>
          <a:bodyPr>
            <a:normAutofit/>
          </a:bodyPr>
          <a:lstStyle/>
          <a:p>
            <a:r>
              <a:rPr lang="en-US" sz="1800" dirty="0"/>
              <a:t>Sagnac [1913]</a:t>
            </a:r>
          </a:p>
        </p:txBody>
      </p:sp>
      <p:pic>
        <p:nvPicPr>
          <p:cNvPr id="7" name="Picture 6">
            <a:extLst>
              <a:ext uri="{FF2B5EF4-FFF2-40B4-BE49-F238E27FC236}">
                <a16:creationId xmlns:a16="http://schemas.microsoft.com/office/drawing/2014/main" id="{3310392F-BAD9-BE4E-0F3E-8EC3C7CF6D7A}"/>
              </a:ext>
            </a:extLst>
          </p:cNvPr>
          <p:cNvPicPr>
            <a:picLocks noChangeAspect="1"/>
          </p:cNvPicPr>
          <p:nvPr/>
        </p:nvPicPr>
        <p:blipFill>
          <a:blip r:embed="rId3"/>
          <a:stretch>
            <a:fillRect/>
          </a:stretch>
        </p:blipFill>
        <p:spPr>
          <a:xfrm>
            <a:off x="6184646" y="494453"/>
            <a:ext cx="5824474" cy="570653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0" name="TextBox 9">
            <a:extLst>
              <a:ext uri="{FF2B5EF4-FFF2-40B4-BE49-F238E27FC236}">
                <a16:creationId xmlns:a16="http://schemas.microsoft.com/office/drawing/2014/main" id="{AF41CEDC-2402-A991-AFCD-63157AE0DB87}"/>
              </a:ext>
            </a:extLst>
          </p:cNvPr>
          <p:cNvSpPr txBox="1"/>
          <p:nvPr/>
        </p:nvSpPr>
        <p:spPr>
          <a:xfrm>
            <a:off x="340480" y="609601"/>
            <a:ext cx="5666875" cy="6247864"/>
          </a:xfrm>
          <a:prstGeom prst="rect">
            <a:avLst/>
          </a:prstGeom>
          <a:noFill/>
        </p:spPr>
        <p:txBody>
          <a:bodyPr wrap="square" rtlCol="0">
            <a:spAutoFit/>
          </a:bodyPr>
          <a:lstStyle/>
          <a:p>
            <a:r>
              <a:rPr lang="en-US" sz="1600" dirty="0"/>
              <a:t>The interferometer consisted of a split  beam of light that traveled around a horizontal circuit. By rotating the entire system, including the interferometer, at a uniform speed, Sagnac created a relative motion between the system and  a “hypothetical ether.”</a:t>
            </a:r>
          </a:p>
          <a:p>
            <a:endParaRPr lang="en-US" sz="1600" dirty="0"/>
          </a:p>
          <a:p>
            <a:r>
              <a:rPr lang="en-US" sz="1600" dirty="0"/>
              <a:t>When the system was rotated in one direction, the interferometer experienced a left-handed ether wind. This wind caused a phase delay in one of the light beams and an advance in the other beam, resulting in a displacement of the interference fringes. Sagnac observed this displacement by comparing the positions of the fringes in two successive images taken during left-hand and right-hand rotations.</a:t>
            </a:r>
          </a:p>
          <a:p>
            <a:endParaRPr lang="en-US" sz="1600" dirty="0"/>
          </a:p>
          <a:p>
            <a:r>
              <a:rPr lang="en-US" sz="1600" dirty="0"/>
              <a:t>By measuring the difference in the positions of the fringes, Sagnac was able to quantify the effect of the rotating system relative to the ether. He calculated the displacement of the fringes based on the rotation frequency, path area, speed of light, and operating wavelength.</a:t>
            </a:r>
          </a:p>
          <a:p>
            <a:endParaRPr lang="en-US" sz="1600" dirty="0"/>
          </a:p>
          <a:p>
            <a:r>
              <a:rPr lang="en-US" sz="1600" dirty="0"/>
              <a:t>The observed interference effect, manifested as the displacement of the fringes, indicated the existence of optical rotation due to the motion of the system relative to the ether. Sagnac interpreted this effect as direct evidence for the presence of the ether and its influence on the propagation of light.</a:t>
            </a:r>
          </a:p>
          <a:p>
            <a:endParaRPr lang="en-US" sz="1600" dirty="0"/>
          </a:p>
        </p:txBody>
      </p:sp>
    </p:spTree>
    <p:extLst>
      <p:ext uri="{BB962C8B-B14F-4D97-AF65-F5344CB8AC3E}">
        <p14:creationId xmlns:p14="http://schemas.microsoft.com/office/powerpoint/2010/main" val="1198593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8A35F-FD47-D5E0-CC75-958CEAFB9F10}"/>
              </a:ext>
            </a:extLst>
          </p:cNvPr>
          <p:cNvSpPr>
            <a:spLocks noGrp="1"/>
          </p:cNvSpPr>
          <p:nvPr>
            <p:ph type="title"/>
          </p:nvPr>
        </p:nvSpPr>
        <p:spPr>
          <a:xfrm>
            <a:off x="76931" y="0"/>
            <a:ext cx="10131425" cy="1456267"/>
          </a:xfrm>
        </p:spPr>
        <p:txBody>
          <a:bodyPr>
            <a:normAutofit/>
          </a:bodyPr>
          <a:lstStyle/>
          <a:p>
            <a:r>
              <a:rPr lang="en-US" sz="1800" dirty="0"/>
              <a:t>Sagnac [1913]</a:t>
            </a:r>
          </a:p>
        </p:txBody>
      </p:sp>
      <p:pic>
        <p:nvPicPr>
          <p:cNvPr id="5" name="Content Placeholder 4" descr="A picture containing diagram, circle, map, text&#10;&#10;Description automatically generated">
            <a:extLst>
              <a:ext uri="{FF2B5EF4-FFF2-40B4-BE49-F238E27FC236}">
                <a16:creationId xmlns:a16="http://schemas.microsoft.com/office/drawing/2014/main" id="{11996884-0A9A-425B-C62B-DC939B52FC4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6296" t="5549" r="11884" b="-1009"/>
          <a:stretch/>
        </p:blipFill>
        <p:spPr>
          <a:xfrm>
            <a:off x="7290370" y="1197988"/>
            <a:ext cx="4633369" cy="34839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1832A604-B240-7300-5AD5-7EA9817F008D}"/>
              </a:ext>
            </a:extLst>
          </p:cNvPr>
          <p:cNvSpPr txBox="1"/>
          <p:nvPr/>
        </p:nvSpPr>
        <p:spPr>
          <a:xfrm>
            <a:off x="76931" y="978904"/>
            <a:ext cx="7262817" cy="5816977"/>
          </a:xfrm>
          <a:prstGeom prst="rect">
            <a:avLst/>
          </a:prstGeom>
          <a:noFill/>
        </p:spPr>
        <p:txBody>
          <a:bodyPr wrap="square" rtlCol="0">
            <a:spAutoFit/>
          </a:bodyPr>
          <a:lstStyle/>
          <a:p>
            <a:r>
              <a:rPr lang="en-US" sz="1200" dirty="0"/>
              <a:t>Although several specifications of the Sagnac interferometer play no significant role at all, within the</a:t>
            </a:r>
          </a:p>
          <a:p>
            <a:r>
              <a:rPr lang="en-US" sz="1200" dirty="0"/>
              <a:t>framework of the classical wave theory, some of those specifications, such as the orientation of the</a:t>
            </a:r>
          </a:p>
          <a:p>
            <a:r>
              <a:rPr lang="en-US" sz="1200" dirty="0"/>
              <a:t>mirror lines with respect to the velocity vectors of the mirrors, for example, can become extremely</a:t>
            </a:r>
          </a:p>
          <a:p>
            <a:r>
              <a:rPr lang="en-US" sz="1200" dirty="0"/>
              <a:t>important in any calculations of the Sagnac effect, on the basis of the elastic-impact emission theory.</a:t>
            </a:r>
          </a:p>
          <a:p>
            <a:endParaRPr lang="en-US" sz="1200" dirty="0"/>
          </a:p>
          <a:p>
            <a:r>
              <a:rPr lang="en-US" sz="1200" dirty="0"/>
              <a:t>As illustrated in Figure #4 below, the original Sagnac interferometer consists of three plane mirrors,</a:t>
            </a:r>
          </a:p>
          <a:p>
            <a:r>
              <a:rPr lang="en-US" sz="1200" dirty="0"/>
              <a:t>M1, M2, M3, and a beam splitter P, which form together a square loop on the top of a rotating disc,</a:t>
            </a:r>
          </a:p>
          <a:p>
            <a:r>
              <a:rPr lang="en-US" sz="1200" dirty="0"/>
              <a:t>along with the light source S and the detector D.</a:t>
            </a:r>
          </a:p>
          <a:p>
            <a:endParaRPr lang="en-US" sz="1200" dirty="0"/>
          </a:p>
          <a:p>
            <a:r>
              <a:rPr lang="en-US" sz="1200" dirty="0"/>
              <a:t>A coherent beam of light is emitted, by the light source S, at an angle of 45° with respect to the vector</a:t>
            </a:r>
          </a:p>
          <a:p>
            <a:r>
              <a:rPr lang="en-US" sz="1200" dirty="0"/>
              <a:t>of its tangential velocity v, towards the beam splitter P. The initial beam strikes the beam splitter P at</a:t>
            </a:r>
          </a:p>
          <a:p>
            <a:r>
              <a:rPr lang="en-US" sz="1200" dirty="0"/>
              <a:t>an angle of 225° with respect to the normal line to its surface as well as with respect to the vector of</a:t>
            </a:r>
          </a:p>
          <a:p>
            <a:r>
              <a:rPr lang="en-US" sz="1200" dirty="0"/>
              <a:t>its tangential velocity. The incident beam is split by the beam splitter P into two beams that traverse</a:t>
            </a:r>
          </a:p>
          <a:p>
            <a:r>
              <a:rPr lang="en-US" sz="1200" dirty="0"/>
              <a:t>the same optical square in opposite directions. The co-rotating beam is transmitted by the beam split P, </a:t>
            </a:r>
          </a:p>
          <a:p>
            <a:r>
              <a:rPr lang="en-US" sz="1200" dirty="0"/>
              <a:t>at an angle of 45° along the periphery of the optical square PM1M2M3P towards the detector D. At</a:t>
            </a:r>
          </a:p>
          <a:p>
            <a:r>
              <a:rPr lang="en-US" sz="1200" dirty="0"/>
              <a:t>the same time, the counter-rotating beam is reflected by the beam splitter P, with respect to the vector</a:t>
            </a:r>
          </a:p>
          <a:p>
            <a:r>
              <a:rPr lang="en-US" sz="1200" dirty="0"/>
              <a:t>of its tangential velocity, at an angle of 135° along the periphery of the optical square PM3M2M1P</a:t>
            </a:r>
          </a:p>
          <a:p>
            <a:r>
              <a:rPr lang="en-US" sz="1200" dirty="0"/>
              <a:t>towards the same detector D.</a:t>
            </a:r>
          </a:p>
          <a:p>
            <a:endParaRPr lang="en-US" sz="1200" dirty="0"/>
          </a:p>
          <a:p>
            <a:r>
              <a:rPr lang="en-US" sz="1200" dirty="0"/>
              <a:t>The above arrangement of the Sagnac interferometer has the following characteristics:</a:t>
            </a:r>
          </a:p>
          <a:p>
            <a:endParaRPr lang="en-US" sz="1200" dirty="0"/>
          </a:p>
          <a:p>
            <a:pPr lvl="1"/>
            <a:r>
              <a:rPr lang="en-US" sz="1200" dirty="0"/>
              <a:t>•The normal line to the surface of the beam splitter P coincides with the vector of its tangential</a:t>
            </a:r>
          </a:p>
          <a:p>
            <a:pPr lvl="1"/>
            <a:r>
              <a:rPr lang="en-US" sz="1200" dirty="0"/>
              <a:t>velocity. And consequently, according to the rules of reflection from moving mirrors, as</a:t>
            </a:r>
          </a:p>
          <a:p>
            <a:pPr lvl="1"/>
            <a:r>
              <a:rPr lang="en-US" sz="1200" dirty="0"/>
              <a:t>applied in accordance with the elastic-impact emission theory, the beam splitter P can actively</a:t>
            </a:r>
          </a:p>
          <a:p>
            <a:pPr lvl="1"/>
            <a:r>
              <a:rPr lang="en-US" sz="1200" dirty="0"/>
              <a:t>alter the magnitude and the direction of the velocity of incident light.</a:t>
            </a:r>
          </a:p>
          <a:p>
            <a:pPr lvl="1"/>
            <a:endParaRPr lang="en-US" sz="1200" dirty="0"/>
          </a:p>
          <a:p>
            <a:pPr lvl="1"/>
            <a:r>
              <a:rPr lang="en-US" sz="1200" dirty="0"/>
              <a:t>•  The normal lines to the surfaces of the three mirrors – M1, M2, &amp; M3 – are at right angles to the</a:t>
            </a:r>
          </a:p>
          <a:p>
            <a:pPr lvl="1"/>
            <a:r>
              <a:rPr lang="en-US" sz="1200" dirty="0"/>
              <a:t>vectors of their tangential velocities. And therefore, those three mirrors, according to the</a:t>
            </a:r>
          </a:p>
          <a:p>
            <a:pPr lvl="1"/>
            <a:r>
              <a:rPr lang="en-US" sz="1200" dirty="0"/>
              <a:t>ballistic assumption, do not change the numerical magnitude of the velocity of incident light.</a:t>
            </a:r>
          </a:p>
          <a:p>
            <a:pPr lvl="1"/>
            <a:endParaRPr lang="en-US" sz="1200" dirty="0"/>
          </a:p>
          <a:p>
            <a:pPr lvl="1"/>
            <a:endParaRPr lang="en-US" sz="1200" dirty="0"/>
          </a:p>
        </p:txBody>
      </p:sp>
    </p:spTree>
    <p:extLst>
      <p:ext uri="{BB962C8B-B14F-4D97-AF65-F5344CB8AC3E}">
        <p14:creationId xmlns:p14="http://schemas.microsoft.com/office/powerpoint/2010/main" val="3598017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733927" y="188495"/>
            <a:ext cx="10131425" cy="219456"/>
          </a:xfrm>
        </p:spPr>
        <p:txBody>
          <a:bodyPr>
            <a:noAutofit/>
          </a:bodyPr>
          <a:lstStyle/>
          <a:p>
            <a:r>
              <a:rPr lang="en-US" sz="2000" dirty="0"/>
              <a:t>Relativistic Explanations for the Sagnac Effect</a:t>
            </a:r>
          </a:p>
        </p:txBody>
      </p:sp>
      <p:sp>
        <p:nvSpPr>
          <p:cNvPr id="4" name="TextBox 3">
            <a:extLst>
              <a:ext uri="{FF2B5EF4-FFF2-40B4-BE49-F238E27FC236}">
                <a16:creationId xmlns:a16="http://schemas.microsoft.com/office/drawing/2014/main" id="{5158DA48-81BD-0EEF-A5DD-7E3D899010F5}"/>
              </a:ext>
            </a:extLst>
          </p:cNvPr>
          <p:cNvSpPr txBox="1"/>
          <p:nvPr/>
        </p:nvSpPr>
        <p:spPr>
          <a:xfrm>
            <a:off x="239628" y="469232"/>
            <a:ext cx="11712743" cy="3293209"/>
          </a:xfrm>
          <a:prstGeom prst="rect">
            <a:avLst/>
          </a:prstGeom>
          <a:noFill/>
        </p:spPr>
        <p:txBody>
          <a:bodyPr wrap="square" rtlCol="0">
            <a:spAutoFit/>
          </a:bodyPr>
          <a:lstStyle/>
          <a:p>
            <a:r>
              <a:rPr lang="en-US" sz="1600" dirty="0">
                <a:solidFill>
                  <a:srgbClr val="FF0000"/>
                </a:solidFill>
              </a:rPr>
              <a:t>Official Explanation for the Sagnac effect within the (GR) Relativistic paradigm</a:t>
            </a:r>
            <a:r>
              <a:rPr lang="en-US" sz="1600" dirty="0"/>
              <a:t>: </a:t>
            </a:r>
          </a:p>
          <a:p>
            <a:endParaRPr lang="en-US" sz="1600" dirty="0"/>
          </a:p>
          <a:p>
            <a:r>
              <a:rPr lang="en-US" sz="1600" i="1" dirty="0"/>
              <a:t>Relativity of Simultaneity: The acceleration due to the rotation of the disc is similar to gravitational acceleration, the offset of the arrival of the light beams corresponds to the time difference which is imposed between  the clocks in a gravitational field, in its own frame of reference the speed of the photon is always equal to c, speed of light in a vacuum, when it is measured in clean time, but this clean time cannot be that of a rotating disc, hence the shift. This dilation of time induces relativity simultaneity.</a:t>
            </a:r>
          </a:p>
          <a:p>
            <a:endParaRPr lang="en-US" sz="1600" dirty="0"/>
          </a:p>
          <a:p>
            <a:r>
              <a:rPr lang="en-US" sz="1600" dirty="0"/>
              <a:t> However, Wang in 2004 linearized the Sagnac effect and showed that it’s a directional effect.</a:t>
            </a:r>
          </a:p>
          <a:p>
            <a:endParaRPr lang="en-US" sz="1600" i="1" dirty="0"/>
          </a:p>
          <a:p>
            <a:r>
              <a:rPr lang="en-US" sz="1600" i="1" dirty="0"/>
              <a:t>Notes: look up Paul Langevin’s Explanation Temporal Shifts from – A Non-</a:t>
            </a:r>
            <a:r>
              <a:rPr lang="en-US" sz="1600" i="1" dirty="0" err="1"/>
              <a:t>Relativstic</a:t>
            </a:r>
            <a:r>
              <a:rPr lang="en-US" sz="1600" i="1" dirty="0"/>
              <a:t> Explanation to the Sagnac effect, Appendix B</a:t>
            </a:r>
          </a:p>
          <a:p>
            <a:endParaRPr lang="en-US" sz="1600" dirty="0"/>
          </a:p>
          <a:p>
            <a:r>
              <a:rPr lang="en-US" sz="1600" dirty="0"/>
              <a:t>The effect apparently happens in electrons and neutrons,</a:t>
            </a:r>
          </a:p>
          <a:p>
            <a:endParaRPr lang="en-US" sz="1600" dirty="0"/>
          </a:p>
        </p:txBody>
      </p:sp>
    </p:spTree>
    <p:extLst>
      <p:ext uri="{BB962C8B-B14F-4D97-AF65-F5344CB8AC3E}">
        <p14:creationId xmlns:p14="http://schemas.microsoft.com/office/powerpoint/2010/main" val="831225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C048A-2EE4-674E-3112-100587CFD425}"/>
              </a:ext>
            </a:extLst>
          </p:cNvPr>
          <p:cNvSpPr>
            <a:spLocks noGrp="1"/>
          </p:cNvSpPr>
          <p:nvPr>
            <p:ph type="title"/>
          </p:nvPr>
        </p:nvSpPr>
        <p:spPr/>
        <p:txBody>
          <a:bodyPr/>
          <a:lstStyle/>
          <a:p>
            <a:r>
              <a:rPr lang="en-US" dirty="0"/>
              <a:t>Thanks Wang [2003-2004] (Cont’d)</a:t>
            </a:r>
          </a:p>
        </p:txBody>
      </p:sp>
      <p:sp>
        <p:nvSpPr>
          <p:cNvPr id="3" name="Content Placeholder 2">
            <a:extLst>
              <a:ext uri="{FF2B5EF4-FFF2-40B4-BE49-F238E27FC236}">
                <a16:creationId xmlns:a16="http://schemas.microsoft.com/office/drawing/2014/main" id="{96373ACA-CD7F-2B66-316D-1B71EBF8CEFD}"/>
              </a:ext>
            </a:extLst>
          </p:cNvPr>
          <p:cNvSpPr>
            <a:spLocks noGrp="1"/>
          </p:cNvSpPr>
          <p:nvPr>
            <p:ph idx="1"/>
          </p:nvPr>
        </p:nvSpPr>
        <p:spPr/>
        <p:txBody>
          <a:bodyPr>
            <a:normAutofit fontScale="85000" lnSpcReduction="20000"/>
          </a:bodyPr>
          <a:lstStyle/>
          <a:p>
            <a:r>
              <a:rPr lang="en-US" dirty="0"/>
              <a:t>The circular Sagnac device on its own cannot falsify SR or aether on its own. Both theories SR and classical wave mechanics can predict both results.</a:t>
            </a:r>
          </a:p>
          <a:p>
            <a:pPr marL="0" indent="0">
              <a:buNone/>
            </a:pPr>
            <a:r>
              <a:rPr lang="en-US" dirty="0"/>
              <a:t>Specifically why Wang’s paper debunked SR:</a:t>
            </a:r>
          </a:p>
          <a:p>
            <a:pPr marL="0" indent="0">
              <a:buNone/>
            </a:pPr>
            <a:r>
              <a:rPr lang="en-US" dirty="0"/>
              <a:t>Another important point is that explanations of the Sagnac Effect based on the framework of Einstein’s Relativity assume that rotation (i.e. acceleration) is required. The reason is that if the phenomenon occurs for unaccelerated one-way straight-line motion, it would be a clear violation of Special Relativity. In other words, the propagation time is not independent of the relative motion of emitter and receiver (observer) and it is a first order in (v/c) phenomenon. The second order Lorentz transformation is negligible for the low speeds involved.</a:t>
            </a:r>
          </a:p>
          <a:p>
            <a:pPr marL="0" indent="0">
              <a:buNone/>
            </a:pPr>
            <a:r>
              <a:rPr lang="en-US" dirty="0"/>
              <a:t>And the problem (some would say fatal problem) for Special Relativity is that it does occur for unaccelerated one-way  straight-line motion. A direct example is the experiment by </a:t>
            </a:r>
            <a:r>
              <a:rPr lang="en-US" dirty="0" err="1"/>
              <a:t>Ruyong</a:t>
            </a:r>
            <a:r>
              <a:rPr lang="en-US" dirty="0"/>
              <a:t> Wang as reported in 2003 in Physics Letters A [2]. </a:t>
            </a:r>
          </a:p>
        </p:txBody>
      </p:sp>
      <p:sp>
        <p:nvSpPr>
          <p:cNvPr id="4" name="TextBox 3">
            <a:extLst>
              <a:ext uri="{FF2B5EF4-FFF2-40B4-BE49-F238E27FC236}">
                <a16:creationId xmlns:a16="http://schemas.microsoft.com/office/drawing/2014/main" id="{07ECFA7C-B4AD-153F-F03D-DC0554355D96}"/>
              </a:ext>
            </a:extLst>
          </p:cNvPr>
          <p:cNvSpPr txBox="1"/>
          <p:nvPr/>
        </p:nvSpPr>
        <p:spPr>
          <a:xfrm>
            <a:off x="286512" y="5951343"/>
            <a:ext cx="10600944" cy="323165"/>
          </a:xfrm>
          <a:prstGeom prst="rect">
            <a:avLst/>
          </a:prstGeom>
          <a:noFill/>
        </p:spPr>
        <p:txBody>
          <a:bodyPr wrap="square" rtlCol="0">
            <a:spAutoFit/>
          </a:bodyPr>
          <a:lstStyle/>
          <a:p>
            <a:r>
              <a:rPr lang="en-US" sz="500" dirty="0"/>
              <a:t>1. </a:t>
            </a:r>
            <a:r>
              <a:rPr lang="en-US" sz="500" dirty="0" err="1"/>
              <a:t>Ruyong</a:t>
            </a:r>
            <a:r>
              <a:rPr lang="en-US" sz="500" dirty="0"/>
              <a:t> Wang et al, “Modified Sagnac experiment for measuring travel-time difference between counter-propagating light</a:t>
            </a:r>
          </a:p>
          <a:p>
            <a:r>
              <a:rPr lang="en-US" sz="500" dirty="0"/>
              <a:t>beams in a uniformly moving fiber”, Physics Letters A 312 (2003) 7-10, DOI:10.1016/S0375-9601(03)00575-9.</a:t>
            </a:r>
          </a:p>
          <a:p>
            <a:r>
              <a:rPr lang="en-US" sz="500" dirty="0"/>
              <a:t>https://core.ac.uk/download/pdf/44141186.pdf</a:t>
            </a:r>
          </a:p>
        </p:txBody>
      </p:sp>
    </p:spTree>
    <p:extLst>
      <p:ext uri="{BB962C8B-B14F-4D97-AF65-F5344CB8AC3E}">
        <p14:creationId xmlns:p14="http://schemas.microsoft.com/office/powerpoint/2010/main" val="60526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4BF5C-8602-1D71-9019-93E89B247E71}"/>
              </a:ext>
            </a:extLst>
          </p:cNvPr>
          <p:cNvSpPr>
            <a:spLocks noGrp="1"/>
          </p:cNvSpPr>
          <p:nvPr>
            <p:ph type="title"/>
          </p:nvPr>
        </p:nvSpPr>
        <p:spPr>
          <a:xfrm>
            <a:off x="814043" y="-12641"/>
            <a:ext cx="3979205" cy="622241"/>
          </a:xfrm>
        </p:spPr>
        <p:txBody>
          <a:bodyPr>
            <a:normAutofit/>
          </a:bodyPr>
          <a:lstStyle/>
          <a:p>
            <a:r>
              <a:rPr lang="en-US" sz="1800" dirty="0"/>
              <a:t>15 degrees per hour</a:t>
            </a:r>
          </a:p>
        </p:txBody>
      </p:sp>
      <p:sp>
        <p:nvSpPr>
          <p:cNvPr id="3" name="Content Placeholder 2">
            <a:extLst>
              <a:ext uri="{FF2B5EF4-FFF2-40B4-BE49-F238E27FC236}">
                <a16:creationId xmlns:a16="http://schemas.microsoft.com/office/drawing/2014/main" id="{2F0A6527-65AB-7109-BC9F-F5A811D7ACB3}"/>
              </a:ext>
            </a:extLst>
          </p:cNvPr>
          <p:cNvSpPr>
            <a:spLocks noGrp="1"/>
          </p:cNvSpPr>
          <p:nvPr>
            <p:ph idx="1"/>
          </p:nvPr>
        </p:nvSpPr>
        <p:spPr>
          <a:xfrm>
            <a:off x="814043" y="975360"/>
            <a:ext cx="4002936" cy="6156960"/>
          </a:xfrm>
        </p:spPr>
        <p:txBody>
          <a:bodyPr>
            <a:normAutofit fontScale="92500"/>
          </a:bodyPr>
          <a:lstStyle/>
          <a:p>
            <a:pPr marL="0" indent="0">
              <a:lnSpc>
                <a:spcPct val="90000"/>
              </a:lnSpc>
              <a:buNone/>
            </a:pPr>
            <a:r>
              <a:rPr lang="en-US" sz="1300" dirty="0"/>
              <a:t>In the case of a rotating aether or the Earth's rotation, the Sagnac effect would result in a fringe shift that corresponds to the rotational speed. However, it is important to note that the Sagnac effect, by itself, cannot distinguish between different causes of rotational motion. It measures the relative velocity but does not provide direct information about the nature of the motion or whether it is due to a rotating aether or the Earth's rotation.</a:t>
            </a:r>
          </a:p>
          <a:p>
            <a:pPr marL="0" indent="0">
              <a:lnSpc>
                <a:spcPct val="90000"/>
              </a:lnSpc>
              <a:buNone/>
            </a:pPr>
            <a:endParaRPr lang="en-US" sz="1300" dirty="0"/>
          </a:p>
          <a:p>
            <a:pPr>
              <a:lnSpc>
                <a:spcPct val="90000"/>
              </a:lnSpc>
            </a:pPr>
            <a:r>
              <a:rPr lang="en-US" sz="1300" dirty="0"/>
              <a:t>If there were a rotating aether with a daily 15-degree per hour spin, the Sagnac effect would produce a similar pattern as the Earth's rotation. Both scenarios involve a rotational motion, and the Sagnac effect is sensitive to changes in the relative velocity between the device and the medium through which light propagates.</a:t>
            </a:r>
          </a:p>
          <a:p>
            <a:pPr>
              <a:lnSpc>
                <a:spcPct val="90000"/>
              </a:lnSpc>
            </a:pPr>
            <a:r>
              <a:rPr lang="en-US" sz="1300" dirty="0"/>
              <a:t>In the case of a rotating aether or the Earth's rotation, the Sagnac effect would result in a fringe shift that corresponds to the edge velocity of the aether or Earth’s rotation, respectively. However, it is important to note that the Sagnac effect, by itself, cannot distinguish between different causes of rotational motion. It measures the relative velocity but does not provide direct information about the nature of the motion or whether it is due to a rotating aether or the Earth's rotation.</a:t>
            </a:r>
          </a:p>
          <a:p>
            <a:pPr>
              <a:lnSpc>
                <a:spcPct val="90000"/>
              </a:lnSpc>
            </a:pPr>
            <a:endParaRPr lang="en-US" sz="1300" dirty="0"/>
          </a:p>
          <a:p>
            <a:pPr>
              <a:lnSpc>
                <a:spcPct val="90000"/>
              </a:lnSpc>
            </a:pPr>
            <a:r>
              <a:rPr lang="en-US" sz="1300" dirty="0"/>
              <a:t>If relativity is true, then a geocentric position where the sky translates its angular momentum down to us would be equally as valid of a position as to say that the device measures earth’s motion.</a:t>
            </a:r>
          </a:p>
          <a:p>
            <a:pPr>
              <a:lnSpc>
                <a:spcPct val="90000"/>
              </a:lnSpc>
            </a:pPr>
            <a:endParaRPr lang="en-US" sz="1300" dirty="0"/>
          </a:p>
          <a:p>
            <a:pPr>
              <a:lnSpc>
                <a:spcPct val="90000"/>
              </a:lnSpc>
            </a:pPr>
            <a:endParaRPr lang="en-US" sz="1300" dirty="0"/>
          </a:p>
          <a:p>
            <a:pPr marL="0" indent="0">
              <a:lnSpc>
                <a:spcPct val="90000"/>
              </a:lnSpc>
              <a:buNone/>
            </a:pPr>
            <a:endParaRPr lang="en-US" sz="700" dirty="0"/>
          </a:p>
        </p:txBody>
      </p:sp>
      <p:pic>
        <p:nvPicPr>
          <p:cNvPr id="1026" name="Picture 2">
            <a:extLst>
              <a:ext uri="{FF2B5EF4-FFF2-40B4-BE49-F238E27FC236}">
                <a16:creationId xmlns:a16="http://schemas.microsoft.com/office/drawing/2014/main" id="{2C2C776B-514A-C59E-AF2B-DD41B991CAC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49055" y="796413"/>
            <a:ext cx="5576986" cy="5102943"/>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452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p:txBody>
          <a:bodyPr/>
          <a:lstStyle/>
          <a:p>
            <a:r>
              <a:rPr lang="en-US" dirty="0"/>
              <a:t>Michelson-Gale-Pearson [1925]</a:t>
            </a:r>
          </a:p>
        </p:txBody>
      </p:sp>
      <p:sp>
        <p:nvSpPr>
          <p:cNvPr id="3" name="Content Placeholder 2">
            <a:extLst>
              <a:ext uri="{FF2B5EF4-FFF2-40B4-BE49-F238E27FC236}">
                <a16:creationId xmlns:a16="http://schemas.microsoft.com/office/drawing/2014/main" id="{AC4C2264-AF7E-10B2-255B-FBC828791B2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176622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2E700-C566-8E67-7E0F-96C1843451DD}"/>
              </a:ext>
            </a:extLst>
          </p:cNvPr>
          <p:cNvSpPr>
            <a:spLocks noGrp="1"/>
          </p:cNvSpPr>
          <p:nvPr>
            <p:ph type="title"/>
          </p:nvPr>
        </p:nvSpPr>
        <p:spPr>
          <a:xfrm>
            <a:off x="2954867" y="67734"/>
            <a:ext cx="6282266" cy="541867"/>
          </a:xfrm>
        </p:spPr>
        <p:txBody>
          <a:bodyPr>
            <a:normAutofit/>
          </a:bodyPr>
          <a:lstStyle/>
          <a:p>
            <a:r>
              <a:rPr lang="en-US" sz="2000" dirty="0"/>
              <a:t>Dayton Miller [1902 – 1933]</a:t>
            </a:r>
          </a:p>
        </p:txBody>
      </p:sp>
      <p:sp>
        <p:nvSpPr>
          <p:cNvPr id="3" name="Content Placeholder 2">
            <a:extLst>
              <a:ext uri="{FF2B5EF4-FFF2-40B4-BE49-F238E27FC236}">
                <a16:creationId xmlns:a16="http://schemas.microsoft.com/office/drawing/2014/main" id="{915127DA-AB81-207D-0426-0F4E79D753D1}"/>
              </a:ext>
            </a:extLst>
          </p:cNvPr>
          <p:cNvSpPr>
            <a:spLocks noGrp="1"/>
          </p:cNvSpPr>
          <p:nvPr>
            <p:ph idx="1"/>
          </p:nvPr>
        </p:nvSpPr>
        <p:spPr>
          <a:xfrm>
            <a:off x="719668" y="609601"/>
            <a:ext cx="7306731" cy="6014719"/>
          </a:xfrm>
          <a:solidFill>
            <a:schemeClr val="accent2">
              <a:lumMod val="50000"/>
            </a:schemeClr>
          </a:solidFill>
        </p:spPr>
        <p:txBody>
          <a:bodyPr>
            <a:normAutofit lnSpcReduction="10000"/>
          </a:bodyPr>
          <a:lstStyle/>
          <a:p>
            <a:pPr>
              <a:lnSpc>
                <a:spcPct val="90000"/>
              </a:lnSpc>
            </a:pPr>
            <a:r>
              <a:rPr lang="en-US" sz="1600" dirty="0"/>
              <a:t>Dayton Miller conducted the most extensive experimentation using laser interferometry during the early to mid 1900s. Conducting a total of 5,200,000 measurements he was able to determine a direct cause and effect relationship with the speed of the ether, the movement of the sun and axial tilt of the CMB. The fringe shift patterns reached their minimum and maximum dimensions in accordance with the equinoxes. This is directly relating a translation of motion from the sky to the Earth. The subsequent MMX experiments in modern times that are trending towards zero only further prove Miller’s hypothesis: As you get closer to the surface of the Earth, less motion will be translated than at altitude. He also made consideration for the environment of the apparatus i.e., enclosed, material, shielding, etc.)  For this reason, Miller’s later work consisted of taking measurements at altitude. This allowed him to make consistent measurements of the fluctuation in ether speed.</a:t>
            </a:r>
          </a:p>
          <a:p>
            <a:pPr>
              <a:lnSpc>
                <a:spcPct val="90000"/>
              </a:lnSpc>
            </a:pPr>
            <a:endParaRPr lang="en-US" sz="1600" dirty="0"/>
          </a:p>
          <a:p>
            <a:pPr>
              <a:lnSpc>
                <a:spcPct val="90000"/>
              </a:lnSpc>
            </a:pPr>
            <a:r>
              <a:rPr lang="en-US" sz="1600" i="1" dirty="0"/>
              <a:t>“a very striking consistency of their principal characteristics . . . for azimuth and magnitude . . . as though they were related to a common cause. . . . The observed effect is dependent upon sidereal time and is independent of diurnal and seasonal changes of temperature and other terrestrial causes, and . . . is a cosmical phenomenon.” </a:t>
            </a:r>
            <a:r>
              <a:rPr lang="en-US" sz="1600" dirty="0"/>
              <a:t>-Miller 1933</a:t>
            </a:r>
          </a:p>
          <a:p>
            <a:pPr>
              <a:lnSpc>
                <a:spcPct val="90000"/>
              </a:lnSpc>
            </a:pPr>
            <a:endParaRPr lang="en-US" sz="1600" dirty="0"/>
          </a:p>
          <a:p>
            <a:pPr marL="0" indent="0">
              <a:lnSpc>
                <a:spcPct val="90000"/>
              </a:lnSpc>
              <a:buNone/>
            </a:pPr>
            <a:r>
              <a:rPr lang="en-US" sz="1600" dirty="0"/>
              <a:t>As the universe completes its yearly circuit around us on its 23-degree axial tilt (CMB), that motion corresponds to the   movement of the sun as it travels along that axis between the tropics of Capricorn and Cancer which produces our seasons.</a:t>
            </a:r>
          </a:p>
        </p:txBody>
      </p:sp>
      <p:pic>
        <p:nvPicPr>
          <p:cNvPr id="5" name="Picture 4" descr="A person with a mustache wearing a suit and tie&#10;&#10;Description automatically generated with medium confidence">
            <a:extLst>
              <a:ext uri="{FF2B5EF4-FFF2-40B4-BE49-F238E27FC236}">
                <a16:creationId xmlns:a16="http://schemas.microsoft.com/office/drawing/2014/main" id="{77BAE679-FE5C-B5DE-D89B-EEFFBFC567C1}"/>
              </a:ext>
            </a:extLst>
          </p:cNvPr>
          <p:cNvPicPr>
            <a:picLocks noChangeAspect="1"/>
          </p:cNvPicPr>
          <p:nvPr/>
        </p:nvPicPr>
        <p:blipFill rotWithShape="1">
          <a:blip r:embed="rId3">
            <a:extLst>
              <a:ext uri="{28A0092B-C50C-407E-A947-70E740481C1C}">
                <a14:useLocalDpi xmlns:a14="http://schemas.microsoft.com/office/drawing/2010/main" val="0"/>
              </a:ext>
            </a:extLst>
          </a:blip>
          <a:srcRect l="1633" r="3609" b="-4"/>
          <a:stretch/>
        </p:blipFill>
        <p:spPr>
          <a:xfrm>
            <a:off x="8254723" y="1028700"/>
            <a:ext cx="3445714" cy="4800599"/>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493566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67F2-98AB-E3BB-0D61-781BC023EB3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D934D21-9794-9AFC-BE01-8B8DEF1E04B9}"/>
              </a:ext>
            </a:extLst>
          </p:cNvPr>
          <p:cNvPicPr>
            <a:picLocks noGrp="1" noChangeAspect="1"/>
          </p:cNvPicPr>
          <p:nvPr>
            <p:ph idx="1"/>
          </p:nvPr>
        </p:nvPicPr>
        <p:blipFill>
          <a:blip r:embed="rId2"/>
          <a:stretch>
            <a:fillRect/>
          </a:stretch>
        </p:blipFill>
        <p:spPr>
          <a:xfrm>
            <a:off x="1217927" y="1479884"/>
            <a:ext cx="9488263" cy="4768516"/>
          </a:xfrm>
        </p:spPr>
      </p:pic>
    </p:spTree>
    <p:extLst>
      <p:ext uri="{BB962C8B-B14F-4D97-AF65-F5344CB8AC3E}">
        <p14:creationId xmlns:p14="http://schemas.microsoft.com/office/powerpoint/2010/main" val="1955692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2E700-C566-8E67-7E0F-96C1843451DD}"/>
              </a:ext>
            </a:extLst>
          </p:cNvPr>
          <p:cNvSpPr>
            <a:spLocks noGrp="1"/>
          </p:cNvSpPr>
          <p:nvPr>
            <p:ph type="title"/>
          </p:nvPr>
        </p:nvSpPr>
        <p:spPr>
          <a:xfrm>
            <a:off x="1030287" y="5080"/>
            <a:ext cx="10131425" cy="457200"/>
          </a:xfrm>
        </p:spPr>
        <p:txBody>
          <a:bodyPr>
            <a:normAutofit/>
          </a:bodyPr>
          <a:lstStyle/>
          <a:p>
            <a:r>
              <a:rPr lang="en-US" sz="2000" dirty="0"/>
              <a:t>Dayton Miller’s Control Experiments [1902 – 1933]</a:t>
            </a:r>
          </a:p>
        </p:txBody>
      </p:sp>
      <p:sp>
        <p:nvSpPr>
          <p:cNvPr id="3" name="Content Placeholder 2">
            <a:extLst>
              <a:ext uri="{FF2B5EF4-FFF2-40B4-BE49-F238E27FC236}">
                <a16:creationId xmlns:a16="http://schemas.microsoft.com/office/drawing/2014/main" id="{915127DA-AB81-207D-0426-0F4E79D753D1}"/>
              </a:ext>
            </a:extLst>
          </p:cNvPr>
          <p:cNvSpPr>
            <a:spLocks noGrp="1"/>
          </p:cNvSpPr>
          <p:nvPr>
            <p:ph idx="1"/>
          </p:nvPr>
        </p:nvSpPr>
        <p:spPr>
          <a:xfrm>
            <a:off x="153247" y="518160"/>
            <a:ext cx="11885506" cy="6278880"/>
          </a:xfrm>
        </p:spPr>
        <p:txBody>
          <a:bodyPr>
            <a:normAutofit fontScale="55000" lnSpcReduction="20000"/>
          </a:bodyPr>
          <a:lstStyle/>
          <a:p>
            <a:pPr marL="0" indent="0">
              <a:buNone/>
            </a:pPr>
            <a:r>
              <a:rPr lang="en-US" dirty="0"/>
              <a:t>It should be noted that while Miller was alive his work could not be refuted. Miller undertook extensive control experiments and procedures to guard against laboratory artifacts and objectively determine the sensitivity of his apparatus to external influences.</a:t>
            </a:r>
          </a:p>
          <a:p>
            <a:pPr>
              <a:buFont typeface="+mj-lt"/>
              <a:buAutoNum type="arabicPeriod"/>
            </a:pPr>
            <a:r>
              <a:rPr lang="en-US" dirty="0"/>
              <a:t>Adjusting Mirrors: Setting screws with fine threads were used to adjust the mirrors of the interferometer. The final adjustment could isolate 100 wavelengths of light by just a 16° turn of the screw.</a:t>
            </a:r>
          </a:p>
          <a:p>
            <a:pPr>
              <a:buFont typeface="+mj-lt"/>
              <a:buAutoNum type="arabicPeriod"/>
            </a:pPr>
            <a:r>
              <a:rPr lang="en-US" dirty="0"/>
              <a:t>Adding Weights: Small weights of around 100 grams were added to the ends of the cross-beam to cause a micro-flexing of the iron supports by a few wavelengths, allowing the interference fringes to come into view.</a:t>
            </a:r>
          </a:p>
          <a:p>
            <a:pPr>
              <a:buFont typeface="+mj-lt"/>
              <a:buAutoNum type="arabicPeriod"/>
            </a:pPr>
            <a:r>
              <a:rPr lang="en-US" dirty="0"/>
              <a:t>Minimizing Mechanical Vibrations: Care was taken to prevent distortions from mechanical vibrations. The interferometer was gently pulled in a circle by a thin string, slowly accelerated to the desired velocity of rotation while floating in a mercury tank.</a:t>
            </a:r>
          </a:p>
          <a:p>
            <a:pPr>
              <a:buFont typeface="+mj-lt"/>
              <a:buAutoNum type="arabicPeriod"/>
            </a:pPr>
            <a:r>
              <a:rPr lang="en-US" dirty="0"/>
              <a:t>Guarding against Magnetostriction: A special interferometer made of aluminum and brass was constructed to guard against the possible effects of magnetostriction.</a:t>
            </a:r>
          </a:p>
          <a:p>
            <a:pPr>
              <a:buFont typeface="+mj-lt"/>
              <a:buAutoNum type="arabicPeriod"/>
            </a:pPr>
            <a:r>
              <a:rPr lang="en-US" dirty="0"/>
              <a:t>Evaluating Mechanical Vibrations: The effects of mechanical vibrations were assessed by using a loose or tight centering pin and floating bases made of wood, metal, or concrete in the mercury tank to judge and correct for the effects of strain and deformation.</a:t>
            </a:r>
          </a:p>
          <a:p>
            <a:pPr>
              <a:buFont typeface="+mj-lt"/>
              <a:buAutoNum type="arabicPeriod"/>
            </a:pPr>
            <a:r>
              <a:rPr lang="en-US" dirty="0"/>
              <a:t>Testing Different Light Sources: Different light sources were tried, mounted at different locations on the apparatus. Sunlight and an artificial light source located above the central axis of the instrument were used.</a:t>
            </a:r>
          </a:p>
          <a:p>
            <a:pPr>
              <a:buFont typeface="+mj-lt"/>
              <a:buAutoNum type="arabicPeriod"/>
            </a:pPr>
            <a:r>
              <a:rPr lang="en-US" dirty="0"/>
              <a:t>Evaluating Temperature Effects: Radiant parabolic heaters were used to artificially heat the apparatus and the air through which the light beam passed to evaluate temperature effects. The interferometer was found to be sensitive to artificial heating, so steps were taken to eliminate the effect.</a:t>
            </a:r>
          </a:p>
          <a:p>
            <a:pPr>
              <a:buFont typeface="+mj-lt"/>
              <a:buAutoNum type="arabicPeriod"/>
            </a:pPr>
            <a:r>
              <a:rPr lang="en-US" dirty="0"/>
              <a:t>Thermal Insulation: The metal arms of the interferometer were covered with a one-inch cork insulation to guard against radiant thermal effects. The light path was given a glass housing to stabilize the temperature inside, and a light corrugated paper cover was added over the glass cover to further protect against temperature variations.</a:t>
            </a:r>
          </a:p>
          <a:p>
            <a:pPr>
              <a:buFont typeface="+mj-lt"/>
              <a:buAutoNum type="arabicPeriod"/>
            </a:pPr>
            <a:r>
              <a:rPr lang="en-US" dirty="0"/>
              <a:t>Assessing Low-Level Thermal Effects: The effects of low-level thermal effects, such as human body heat, were evaluated by having the recording assistant stand in different locations while the apparatus was turned and operated.</a:t>
            </a:r>
          </a:p>
          <a:p>
            <a:pPr>
              <a:buFont typeface="+mj-lt"/>
              <a:buAutoNum type="arabicPeriod"/>
            </a:pPr>
            <a:r>
              <a:rPr lang="en-US" dirty="0"/>
              <a:t>Evaluating Environmental Temperature Effects: Temperature effects from the larger environment were evaluated by constructing a special house to shelter the interferometer on Mount Wilson. The house had floor, walls, and roof, and canvas-covered windows to shield against direct sunlight and diminish thermal variations.</a:t>
            </a:r>
          </a:p>
          <a:p>
            <a:pPr>
              <a:buFont typeface="+mj-lt"/>
              <a:buAutoNum type="arabicPeriod"/>
            </a:pPr>
            <a:r>
              <a:rPr lang="en-US" dirty="0"/>
              <a:t>Observing Periodic Effects: Miller noted that he never observed any periodic effects expressing themselves according to civil time coordinates, indicating that thermal effects radiating from specific walls related to solar heating were not influencing the apparatus.</a:t>
            </a:r>
          </a:p>
          <a:p>
            <a:pPr marL="0" indent="0">
              <a:buNone/>
            </a:pPr>
            <a:endParaRPr lang="en-US" dirty="0"/>
          </a:p>
          <a:p>
            <a:endParaRPr lang="en-US" dirty="0"/>
          </a:p>
        </p:txBody>
      </p:sp>
    </p:spTree>
    <p:extLst>
      <p:ext uri="{BB962C8B-B14F-4D97-AF65-F5344CB8AC3E}">
        <p14:creationId xmlns:p14="http://schemas.microsoft.com/office/powerpoint/2010/main" val="2357992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2666406" y="338007"/>
            <a:ext cx="6254433" cy="249259"/>
          </a:xfrm>
        </p:spPr>
        <p:txBody>
          <a:bodyPr>
            <a:noAutofit/>
          </a:bodyPr>
          <a:lstStyle/>
          <a:p>
            <a:r>
              <a:rPr lang="en-US" sz="2000" dirty="0"/>
              <a:t>Response to Shankland's Criticism of Miller’s work </a:t>
            </a:r>
          </a:p>
        </p:txBody>
      </p:sp>
      <p:sp>
        <p:nvSpPr>
          <p:cNvPr id="3" name="Content Placeholder 2">
            <a:extLst>
              <a:ext uri="{FF2B5EF4-FFF2-40B4-BE49-F238E27FC236}">
                <a16:creationId xmlns:a16="http://schemas.microsoft.com/office/drawing/2014/main" id="{AC4C2264-AF7E-10B2-255B-FBC828791B22}"/>
              </a:ext>
            </a:extLst>
          </p:cNvPr>
          <p:cNvSpPr>
            <a:spLocks noGrp="1"/>
          </p:cNvSpPr>
          <p:nvPr>
            <p:ph idx="1"/>
          </p:nvPr>
        </p:nvSpPr>
        <p:spPr>
          <a:xfrm>
            <a:off x="685799" y="1604433"/>
            <a:ext cx="10131425" cy="3649133"/>
          </a:xfrm>
        </p:spPr>
        <p:txBody>
          <a:bodyPr>
            <a:normAutofit fontScale="55000" lnSpcReduction="20000"/>
          </a:bodyPr>
          <a:lstStyle/>
          <a:p>
            <a:pPr>
              <a:buFont typeface="+mj-lt"/>
              <a:buAutoNum type="arabicPeriod"/>
            </a:pPr>
            <a:r>
              <a:rPr lang="en-US" dirty="0"/>
              <a:t>Shankland's bias: Shankland, a former student of Miller, later became a proponent of Einstein's relativity theory. He built his career on publications that misrepresented the Michelson-Morley experiments as solid evidence against the existence of an ether. This bias raises questions about the objectivity of Shankland and his team as reviewers of Miller's work.</a:t>
            </a:r>
          </a:p>
          <a:p>
            <a:pPr>
              <a:buFont typeface="+mj-lt"/>
              <a:buAutoNum type="arabicPeriod"/>
            </a:pPr>
            <a:r>
              <a:rPr lang="en-US" dirty="0"/>
              <a:t>Misrepresentation of experimental results: Shankland falsely claimed that all trials of the Michelson-Morley experiments, except those carried out by Miller, yielded null results. This misrepresentation ignores the slight positive results obtained by several other interferometer experimenters, suggesting a deliberate bias against Miller's findings.</a:t>
            </a:r>
          </a:p>
          <a:p>
            <a:pPr>
              <a:buFont typeface="+mj-lt"/>
              <a:buAutoNum type="arabicPeriod"/>
            </a:pPr>
            <a:r>
              <a:rPr lang="en-US" dirty="0"/>
              <a:t>Lack of comprehensive evaluation: Shankland's paper gave the impression of a comprehensive review of Miller's interferometer observations, but it was limited in scope. The team focused on searching for random errors or statistical fluctuations in Miller's data and looking for selected datasets that demonstrated temperature artifacts. This limited approach undermines the credibility of their critique.</a:t>
            </a:r>
          </a:p>
          <a:p>
            <a:pPr>
              <a:buFont typeface="+mj-lt"/>
              <a:buAutoNum type="arabicPeriod"/>
            </a:pPr>
            <a:r>
              <a:rPr lang="en-US" dirty="0"/>
              <a:t>Statistical analysis by a student: The statistical analysis presented in Shankland's paper was actually conducted by a physics student named Robert L. Stearns, who received only a footnote credit. The fact that none of the four authors of the paper undertook this analysis raises questions about the expertise and objectivity of the Shankland team.</a:t>
            </a:r>
          </a:p>
          <a:p>
            <a:pPr>
              <a:buFont typeface="+mj-lt"/>
              <a:buAutoNum type="arabicPeriod"/>
            </a:pPr>
            <a:r>
              <a:rPr lang="en-US" dirty="0"/>
              <a:t>Inadequate evaluation of temperature artifacts: Shankland's team raised the possibility of temperature artifacts in Miller's data but failed to conduct a systematic evaluation. They relied on control experiments conducted by Miller, which actually demonstrated that thermal effects were not responsible for the observed periodic displacements. The team's dismissal of Miller's rigorous temperature control procedures without providing independent experimental evidence is illogical.</a:t>
            </a:r>
          </a:p>
          <a:p>
            <a:endParaRPr lang="en-US" dirty="0"/>
          </a:p>
        </p:txBody>
      </p:sp>
    </p:spTree>
    <p:extLst>
      <p:ext uri="{BB962C8B-B14F-4D97-AF65-F5344CB8AC3E}">
        <p14:creationId xmlns:p14="http://schemas.microsoft.com/office/powerpoint/2010/main" val="3005313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4097973" y="103633"/>
            <a:ext cx="3307079" cy="237744"/>
          </a:xfrm>
        </p:spPr>
        <p:txBody>
          <a:bodyPr>
            <a:noAutofit/>
          </a:bodyPr>
          <a:lstStyle/>
          <a:p>
            <a:r>
              <a:rPr lang="en-US" sz="2000" b="1" dirty="0"/>
              <a:t>Dayton Miller: Conclusion</a:t>
            </a:r>
            <a:endParaRPr lang="en-US" sz="2000" dirty="0"/>
          </a:p>
        </p:txBody>
      </p:sp>
      <p:sp>
        <p:nvSpPr>
          <p:cNvPr id="3" name="Content Placeholder 2">
            <a:extLst>
              <a:ext uri="{FF2B5EF4-FFF2-40B4-BE49-F238E27FC236}">
                <a16:creationId xmlns:a16="http://schemas.microsoft.com/office/drawing/2014/main" id="{AC4C2264-AF7E-10B2-255B-FBC828791B22}"/>
              </a:ext>
            </a:extLst>
          </p:cNvPr>
          <p:cNvSpPr>
            <a:spLocks noGrp="1"/>
          </p:cNvSpPr>
          <p:nvPr>
            <p:ph idx="1"/>
          </p:nvPr>
        </p:nvSpPr>
        <p:spPr/>
        <p:txBody>
          <a:bodyPr>
            <a:normAutofit fontScale="85000" lnSpcReduction="20000"/>
          </a:bodyPr>
          <a:lstStyle/>
          <a:p>
            <a:pPr marL="0" indent="0">
              <a:buNone/>
            </a:pPr>
            <a:r>
              <a:rPr lang="en-US" dirty="0"/>
              <a:t>Dayton Miller's work on ether-drift, which was conducted with precision and diligence, has been disregarded and omitted from the history of science. Despite Miller's responses to his critics and his consistent demonstration of the ether-drift phenomenon, he was viewed as a threat by Einstein and his followers, who sought to explain Miller's work away. The Shankland team, in their attempt to discredit Miller, selectively analyzed his data and failed to systematically evaluate his most important experiments. While the Shankland conclusions were negative, they inadvertently confirmed Miller's claims of a periodic effect in the interferometer data, which was not due to random errors or mechanical effects. The Shankland team focused on temperature artifacts but did not thoroughly analyze Miller's crucial Mount Wilson data. The larger issue of periodic effects in the data and the potential impact of temperature were not adequately addressed by Shankland’s team. A team, possibly influenced by Einstein, cherry-picked data to support their predetermined conclusion that Miller was wrong, rather than following a scientific method. Independent studies of Miller’s work support his findings and the existence of an ether-like force.</a:t>
            </a:r>
          </a:p>
          <a:p>
            <a:endParaRPr lang="en-US" dirty="0"/>
          </a:p>
        </p:txBody>
      </p:sp>
    </p:spTree>
    <p:extLst>
      <p:ext uri="{BB962C8B-B14F-4D97-AF65-F5344CB8AC3E}">
        <p14:creationId xmlns:p14="http://schemas.microsoft.com/office/powerpoint/2010/main" val="1382048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Content Placeholder 24" descr="A picture containing text, diagram, line, origami&#10;&#10;Description automatically generated">
            <a:extLst>
              <a:ext uri="{FF2B5EF4-FFF2-40B4-BE49-F238E27FC236}">
                <a16:creationId xmlns:a16="http://schemas.microsoft.com/office/drawing/2014/main" id="{99DC6DDB-7265-97EC-D4EC-2C55F580E0E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36320" y="-48002"/>
            <a:ext cx="4572000" cy="6906002"/>
          </a:xfrm>
        </p:spPr>
      </p:pic>
      <p:pic>
        <p:nvPicPr>
          <p:cNvPr id="27" name="Picture 26">
            <a:extLst>
              <a:ext uri="{FF2B5EF4-FFF2-40B4-BE49-F238E27FC236}">
                <a16:creationId xmlns:a16="http://schemas.microsoft.com/office/drawing/2014/main" id="{F18E0E5A-2FDC-5F7B-B658-B42DDB0B9FC3}"/>
              </a:ext>
            </a:extLst>
          </p:cNvPr>
          <p:cNvPicPr>
            <a:picLocks noChangeAspect="1"/>
          </p:cNvPicPr>
          <p:nvPr/>
        </p:nvPicPr>
        <p:blipFill>
          <a:blip r:embed="rId4"/>
          <a:stretch>
            <a:fillRect/>
          </a:stretch>
        </p:blipFill>
        <p:spPr>
          <a:xfrm>
            <a:off x="6932275" y="0"/>
            <a:ext cx="4315078" cy="6858000"/>
          </a:xfrm>
          <a:prstGeom prst="rect">
            <a:avLst/>
          </a:prstGeom>
        </p:spPr>
      </p:pic>
    </p:spTree>
    <p:extLst>
      <p:ext uri="{BB962C8B-B14F-4D97-AF65-F5344CB8AC3E}">
        <p14:creationId xmlns:p14="http://schemas.microsoft.com/office/powerpoint/2010/main" val="2909686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model of a solar system&#10;&#10;Description automatically generated with low confidence">
            <a:extLst>
              <a:ext uri="{FF2B5EF4-FFF2-40B4-BE49-F238E27FC236}">
                <a16:creationId xmlns:a16="http://schemas.microsoft.com/office/drawing/2014/main" id="{26BA9A60-D753-1B93-8D79-B1015BA80CC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3570"/>
          <a:stretch/>
        </p:blipFill>
        <p:spPr>
          <a:xfrm>
            <a:off x="2726267" y="170376"/>
            <a:ext cx="6739466" cy="651724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171621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529481" y="585537"/>
            <a:ext cx="6250406" cy="232611"/>
          </a:xfrm>
        </p:spPr>
        <p:txBody>
          <a:bodyPr>
            <a:noAutofit/>
          </a:bodyPr>
          <a:lstStyle/>
          <a:p>
            <a:r>
              <a:rPr lang="en-US" sz="2000" dirty="0"/>
              <a:t>Michelson-Morley-Miller: The Coverup, The Experiments of Dayton C. Miller (1925-1926) And the Theory of Relativity [2003]</a:t>
            </a:r>
          </a:p>
        </p:txBody>
      </p:sp>
      <p:sp>
        <p:nvSpPr>
          <p:cNvPr id="3" name="Content Placeholder 2">
            <a:extLst>
              <a:ext uri="{FF2B5EF4-FFF2-40B4-BE49-F238E27FC236}">
                <a16:creationId xmlns:a16="http://schemas.microsoft.com/office/drawing/2014/main" id="{AC4C2264-AF7E-10B2-255B-FBC828791B22}"/>
              </a:ext>
            </a:extLst>
          </p:cNvPr>
          <p:cNvSpPr>
            <a:spLocks noGrp="1"/>
          </p:cNvSpPr>
          <p:nvPr>
            <p:ph idx="1"/>
          </p:nvPr>
        </p:nvSpPr>
        <p:spPr>
          <a:xfrm>
            <a:off x="529481" y="1862444"/>
            <a:ext cx="6202679" cy="3649133"/>
          </a:xfrm>
        </p:spPr>
        <p:txBody>
          <a:bodyPr>
            <a:normAutofit fontScale="62500" lnSpcReduction="20000"/>
          </a:bodyPr>
          <a:lstStyle/>
          <a:p>
            <a:pPr marL="0" indent="0">
              <a:buNone/>
            </a:pPr>
            <a:endParaRPr lang="en-US" dirty="0"/>
          </a:p>
          <a:p>
            <a:pPr marL="0" indent="0">
              <a:buNone/>
            </a:pPr>
            <a:r>
              <a:rPr lang="en-US" dirty="0"/>
              <a:t>Maurice Allais’s independent review of Miller’s work:</a:t>
            </a:r>
          </a:p>
          <a:p>
            <a:pPr marL="0" indent="0">
              <a:buNone/>
            </a:pPr>
            <a:endParaRPr lang="en-US" dirty="0"/>
          </a:p>
          <a:p>
            <a:pPr>
              <a:buFont typeface="Arial" panose="020B0604020202020204" pitchFamily="34" charset="0"/>
              <a:buChar char="•"/>
            </a:pPr>
            <a:r>
              <a:rPr lang="en-US" dirty="0"/>
              <a:t>Analyzed the symmetry represented in Miller’s data</a:t>
            </a:r>
          </a:p>
          <a:p>
            <a:pPr>
              <a:buFont typeface="Arial" panose="020B0604020202020204" pitchFamily="34" charset="0"/>
              <a:buChar char="•"/>
            </a:pPr>
            <a:r>
              <a:rPr lang="en-US" dirty="0"/>
              <a:t>Specifically analyzed the Mount Wilson data (which Shankland ignored)</a:t>
            </a:r>
          </a:p>
          <a:p>
            <a:pPr>
              <a:buFont typeface="Arial" panose="020B0604020202020204" pitchFamily="34" charset="0"/>
              <a:buChar char="•"/>
            </a:pPr>
            <a:r>
              <a:rPr lang="en-US" dirty="0"/>
              <a:t>“Finally, the figures change gradually from one period to another. They attain their maximum dimensions around Sept 21 which corresponds to the autumn equinox, and their minimum dimensions around March 21, corresponding to the spring equinox. </a:t>
            </a:r>
            <a:r>
              <a:rPr lang="en-US" dirty="0">
                <a:solidFill>
                  <a:srgbClr val="00B050"/>
                </a:solidFill>
              </a:rPr>
              <a:t>They are therefore dependent on the Earth’s position  in its orbit</a:t>
            </a:r>
            <a:r>
              <a:rPr lang="en-US" dirty="0"/>
              <a:t> [around the sun].”</a:t>
            </a:r>
          </a:p>
          <a:p>
            <a:pPr marL="0" indent="0">
              <a:buNone/>
            </a:pPr>
            <a:endParaRPr lang="en-US" dirty="0"/>
          </a:p>
          <a:p>
            <a:pPr marL="0" indent="0">
              <a:buNone/>
            </a:pPr>
            <a:r>
              <a:rPr lang="en-US" dirty="0"/>
              <a:t>On a stationary, non-rotating plane, the last sentence would be rewritten as: </a:t>
            </a:r>
            <a:r>
              <a:rPr lang="en-US" dirty="0">
                <a:solidFill>
                  <a:srgbClr val="FFFF00"/>
                </a:solidFill>
              </a:rPr>
              <a:t>They are therefore dependent on the Sun’s position along its ecliptic. </a:t>
            </a:r>
          </a:p>
          <a:p>
            <a:pPr>
              <a:buFont typeface="Arial" panose="020B0604020202020204" pitchFamily="34" charset="0"/>
              <a:buChar char="•"/>
            </a:pPr>
            <a:endParaRPr lang="en-US" dirty="0"/>
          </a:p>
          <a:p>
            <a:pPr>
              <a:buFont typeface="Arial" panose="020B0604020202020204" pitchFamily="34" charset="0"/>
              <a:buChar char="•"/>
            </a:pPr>
            <a:endParaRPr lang="en-US" dirty="0"/>
          </a:p>
          <a:p>
            <a:pPr marL="0" indent="0">
              <a:buNone/>
            </a:pPr>
            <a:endParaRPr lang="en-US" dirty="0"/>
          </a:p>
        </p:txBody>
      </p:sp>
      <p:pic>
        <p:nvPicPr>
          <p:cNvPr id="5" name="Picture 4">
            <a:extLst>
              <a:ext uri="{FF2B5EF4-FFF2-40B4-BE49-F238E27FC236}">
                <a16:creationId xmlns:a16="http://schemas.microsoft.com/office/drawing/2014/main" id="{302A99D4-CC7F-CC58-5E2C-9FCA174E7D88}"/>
              </a:ext>
            </a:extLst>
          </p:cNvPr>
          <p:cNvPicPr>
            <a:picLocks noChangeAspect="1"/>
          </p:cNvPicPr>
          <p:nvPr/>
        </p:nvPicPr>
        <p:blipFill rotWithShape="1">
          <a:blip r:embed="rId2"/>
          <a:srcRect l="7010" t="4346" r="7736" b="41530"/>
          <a:stretch/>
        </p:blipFill>
        <p:spPr>
          <a:xfrm>
            <a:off x="7523577" y="3752115"/>
            <a:ext cx="3711786" cy="28893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close-up of a paper&#10;&#10;Description automatically generated with low confidence">
            <a:extLst>
              <a:ext uri="{FF2B5EF4-FFF2-40B4-BE49-F238E27FC236}">
                <a16:creationId xmlns:a16="http://schemas.microsoft.com/office/drawing/2014/main" id="{CA3DC095-287F-387D-ECE9-682C5DE03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8249" y="216568"/>
            <a:ext cx="3102441" cy="33803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08255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1F519B3-E005-897B-9181-76873128DEB4}"/>
              </a:ext>
            </a:extLst>
          </p:cNvPr>
          <p:cNvPicPr>
            <a:picLocks noGrp="1" noChangeAspect="1"/>
          </p:cNvPicPr>
          <p:nvPr>
            <p:ph idx="1"/>
          </p:nvPr>
        </p:nvPicPr>
        <p:blipFill rotWithShape="1">
          <a:blip r:embed="rId2"/>
          <a:srcRect l="13397" t="2549" r="8016" b="1734"/>
          <a:stretch/>
        </p:blipFill>
        <p:spPr>
          <a:xfrm>
            <a:off x="2531660" y="252484"/>
            <a:ext cx="7485797" cy="6277970"/>
          </a:xfrm>
        </p:spPr>
      </p:pic>
    </p:spTree>
    <p:extLst>
      <p:ext uri="{BB962C8B-B14F-4D97-AF65-F5344CB8AC3E}">
        <p14:creationId xmlns:p14="http://schemas.microsoft.com/office/powerpoint/2010/main" val="2320260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p:txBody>
          <a:bodyPr/>
          <a:lstStyle/>
          <a:p>
            <a:endParaRPr lang="en-US" dirty="0"/>
          </a:p>
        </p:txBody>
      </p:sp>
      <p:pic>
        <p:nvPicPr>
          <p:cNvPr id="4" name="00_new">
            <a:hlinkClick r:id="" action="ppaction://media"/>
            <a:extLst>
              <a:ext uri="{FF2B5EF4-FFF2-40B4-BE49-F238E27FC236}">
                <a16:creationId xmlns:a16="http://schemas.microsoft.com/office/drawing/2014/main" id="{3CC7C90B-9018-44BE-F5CD-C27833D48E8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720515" y="297331"/>
            <a:ext cx="8350575" cy="6263337"/>
          </a:xfrm>
        </p:spPr>
      </p:pic>
      <p:sp>
        <p:nvSpPr>
          <p:cNvPr id="5" name="TextBox 4">
            <a:extLst>
              <a:ext uri="{FF2B5EF4-FFF2-40B4-BE49-F238E27FC236}">
                <a16:creationId xmlns:a16="http://schemas.microsoft.com/office/drawing/2014/main" id="{EBFB0429-B040-A9C0-8EBF-23DA41B39227}"/>
              </a:ext>
            </a:extLst>
          </p:cNvPr>
          <p:cNvSpPr txBox="1"/>
          <p:nvPr/>
        </p:nvSpPr>
        <p:spPr>
          <a:xfrm>
            <a:off x="585588" y="3351"/>
            <a:ext cx="10649340" cy="369332"/>
          </a:xfrm>
          <a:prstGeom prst="rect">
            <a:avLst/>
          </a:prstGeom>
          <a:noFill/>
        </p:spPr>
        <p:txBody>
          <a:bodyPr wrap="square" rtlCol="0">
            <a:spAutoFit/>
          </a:bodyPr>
          <a:lstStyle/>
          <a:p>
            <a:r>
              <a:rPr lang="en-US" dirty="0">
                <a:solidFill>
                  <a:srgbClr val="FF0000"/>
                </a:solidFill>
              </a:rPr>
              <a:t>Animation by Shane St. Pierre and Habitat </a:t>
            </a:r>
            <a:r>
              <a:rPr lang="en-US" dirty="0" err="1">
                <a:solidFill>
                  <a:srgbClr val="FF0000"/>
                </a:solidFill>
              </a:rPr>
              <a:t>Verdadero</a:t>
            </a:r>
            <a:endParaRPr lang="en-US" dirty="0">
              <a:solidFill>
                <a:srgbClr val="FF0000"/>
              </a:solidFill>
            </a:endParaRPr>
          </a:p>
        </p:txBody>
      </p:sp>
    </p:spTree>
    <p:extLst>
      <p:ext uri="{BB962C8B-B14F-4D97-AF65-F5344CB8AC3E}">
        <p14:creationId xmlns:p14="http://schemas.microsoft.com/office/powerpoint/2010/main" val="3442361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0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9091" mute="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ADE3A-5C29-498B-3AD6-9ADB06E8D111}"/>
              </a:ext>
            </a:extLst>
          </p:cNvPr>
          <p:cNvSpPr>
            <a:spLocks noGrp="1"/>
          </p:cNvSpPr>
          <p:nvPr>
            <p:ph type="title"/>
          </p:nvPr>
        </p:nvSpPr>
        <p:spPr/>
        <p:txBody>
          <a:bodyPr/>
          <a:lstStyle/>
          <a:p>
            <a:r>
              <a:rPr lang="en-US" dirty="0"/>
              <a:t>Varying c</a:t>
            </a:r>
          </a:p>
        </p:txBody>
      </p:sp>
      <p:sp>
        <p:nvSpPr>
          <p:cNvPr id="3" name="Content Placeholder 2">
            <a:extLst>
              <a:ext uri="{FF2B5EF4-FFF2-40B4-BE49-F238E27FC236}">
                <a16:creationId xmlns:a16="http://schemas.microsoft.com/office/drawing/2014/main" id="{44412333-5D3A-A2EC-FDF8-3B3929D287A5}"/>
              </a:ext>
            </a:extLst>
          </p:cNvPr>
          <p:cNvSpPr>
            <a:spLocks noGrp="1"/>
          </p:cNvSpPr>
          <p:nvPr>
            <p:ph idx="1"/>
          </p:nvPr>
        </p:nvSpPr>
        <p:spPr/>
        <p:txBody>
          <a:bodyPr>
            <a:normAutofit fontScale="70000" lnSpcReduction="20000"/>
          </a:bodyPr>
          <a:lstStyle/>
          <a:p>
            <a:r>
              <a:rPr lang="en-US" dirty="0"/>
              <a:t>[REWRITE] Another example is the difference in propagation times of microwave pulses sent in opposite directions between laboratories located on the order of ~1000 kilometers or more apart at the same latitude. The time difference is proportional to separation distance and the cosine of latitude. It is due velocity of the locations with respect to the ECI resulting from the rotation of the Earth [1,2]. Note this doesn’t occur for labs located along a north-south line of longitude. It also occurs for microwaves sent from GPS satellites to ground receivers. Here the phenomenon is called either the Sagnac effect or the pseudo-range correction and it is used to calculate a location by every GPS receiver [3]. The Michelson-Gale experiment in 1925 also detected a Sagnac effect due the rotation of the Earth with respect to the ECI. And meter scale ring lasers detect the Earth’s rotation 24/7 to many orders of magnitude greater precision than Michelson-Gale [4].</a:t>
            </a:r>
          </a:p>
          <a:p>
            <a:r>
              <a:rPr lang="en-US" dirty="0"/>
              <a:t>Satellite, Two Einstein's Bet, x3 Speed of light paper,, Einstein himself,</a:t>
            </a:r>
          </a:p>
          <a:p>
            <a:endParaRPr lang="en-US" dirty="0"/>
          </a:p>
          <a:p>
            <a:r>
              <a:rPr lang="en-US" dirty="0"/>
              <a:t>Why are we trusting the interpretive lens of Special Relativity’s postulates when the first and second one consistently violated?</a:t>
            </a:r>
          </a:p>
          <a:p>
            <a:endParaRPr lang="en-US" dirty="0"/>
          </a:p>
          <a:p>
            <a:endParaRPr lang="en-US" dirty="0"/>
          </a:p>
          <a:p>
            <a:endParaRPr lang="en-US" dirty="0"/>
          </a:p>
          <a:p>
            <a:endParaRPr lang="en-US" dirty="0"/>
          </a:p>
        </p:txBody>
      </p:sp>
      <p:sp>
        <p:nvSpPr>
          <p:cNvPr id="5" name="TextBox 4">
            <a:extLst>
              <a:ext uri="{FF2B5EF4-FFF2-40B4-BE49-F238E27FC236}">
                <a16:creationId xmlns:a16="http://schemas.microsoft.com/office/drawing/2014/main" id="{FFE7C763-F494-829F-F483-4FFFC87E6DD5}"/>
              </a:ext>
            </a:extLst>
          </p:cNvPr>
          <p:cNvSpPr txBox="1"/>
          <p:nvPr/>
        </p:nvSpPr>
        <p:spPr>
          <a:xfrm>
            <a:off x="1432560" y="5574852"/>
            <a:ext cx="6096000" cy="1200329"/>
          </a:xfrm>
          <a:prstGeom prst="rect">
            <a:avLst/>
          </a:prstGeom>
          <a:noFill/>
        </p:spPr>
        <p:txBody>
          <a:bodyPr wrap="square">
            <a:spAutoFit/>
          </a:bodyPr>
          <a:lstStyle/>
          <a:p>
            <a:r>
              <a:rPr lang="en-US" sz="800" dirty="0"/>
              <a:t>1. Ching-</a:t>
            </a:r>
            <a:r>
              <a:rPr lang="en-US" sz="800" dirty="0" err="1"/>
              <a:t>Chuan</a:t>
            </a:r>
            <a:r>
              <a:rPr lang="en-US" sz="800" dirty="0"/>
              <a:t> </a:t>
            </a:r>
            <a:r>
              <a:rPr lang="en-US" sz="800" dirty="0" err="1"/>
              <a:t>Su</a:t>
            </a:r>
            <a:r>
              <a:rPr lang="en-US" sz="800" dirty="0"/>
              <a:t>, “A local-ether model of propagation of electromagnetic wave”. European Physical Journal C, 21, pp.</a:t>
            </a:r>
          </a:p>
          <a:p>
            <a:r>
              <a:rPr lang="en-US" sz="800" dirty="0"/>
              <a:t>701-715, Sept. 2001, DOI:10.1007/s100520100759, https://citeseerx.ist.psu.edu/viewdoc/download?</a:t>
            </a:r>
          </a:p>
          <a:p>
            <a:r>
              <a:rPr lang="en-US" sz="800" dirty="0" err="1"/>
              <a:t>doi</a:t>
            </a:r>
            <a:r>
              <a:rPr lang="en-US" sz="800" dirty="0"/>
              <a:t>=10.1.1.509.6294&amp;rep=rep1&amp;type=pdf</a:t>
            </a:r>
          </a:p>
          <a:p>
            <a:r>
              <a:rPr lang="en-US" sz="800" dirty="0"/>
              <a:t>2. Y. Saburi, M. Yamamoto, K. Harada, “High-precision time comparison via satellite and observed discrepancy of</a:t>
            </a:r>
          </a:p>
          <a:p>
            <a:r>
              <a:rPr lang="en-US" sz="800" dirty="0"/>
              <a:t>synchronization”, IEEE Trans. </a:t>
            </a:r>
            <a:r>
              <a:rPr lang="en-US" sz="800" dirty="0" err="1"/>
              <a:t>Instrum</a:t>
            </a:r>
            <a:r>
              <a:rPr lang="en-US" sz="800" dirty="0"/>
              <a:t>. Meas. IM 25, 473 (1976). DOI:10.1109/TIM.1976.6312267.</a:t>
            </a:r>
          </a:p>
          <a:p>
            <a:r>
              <a:rPr lang="en-US" sz="800" dirty="0"/>
              <a:t>3. C.B. Lee et al, “Time comparisons between KSRI and CRL via the geostationary meteorological satellite of Japan”, IEEE</a:t>
            </a:r>
          </a:p>
          <a:p>
            <a:r>
              <a:rPr lang="en-US" sz="800" dirty="0"/>
              <a:t>Trans. </a:t>
            </a:r>
            <a:r>
              <a:rPr lang="en-US" sz="800" dirty="0" err="1"/>
              <a:t>Instrum</a:t>
            </a:r>
            <a:r>
              <a:rPr lang="en-US" sz="800" dirty="0"/>
              <a:t>. Meas. IM 38, 658 (1989). DOI: 10.1109/19.192370.</a:t>
            </a:r>
          </a:p>
          <a:p>
            <a:r>
              <a:rPr lang="en-US" sz="800" dirty="0"/>
              <a:t>4. T Klein, “Ring lasers – a brief history”, </a:t>
            </a:r>
            <a:r>
              <a:rPr lang="en-US" sz="800" dirty="0" err="1"/>
              <a:t>Europhysics</a:t>
            </a:r>
            <a:r>
              <a:rPr lang="en-US" sz="800" dirty="0"/>
              <a:t> News, Volume 48, Issue 4, 2017, pp.25-27.</a:t>
            </a:r>
          </a:p>
          <a:p>
            <a:r>
              <a:rPr lang="en-US" sz="800" dirty="0"/>
              <a:t>https://www.europhysicsnews.org/articles/epn/pdf/2017/04/epn2017484p25.pdf</a:t>
            </a:r>
          </a:p>
        </p:txBody>
      </p:sp>
    </p:spTree>
    <p:extLst>
      <p:ext uri="{BB962C8B-B14F-4D97-AF65-F5344CB8AC3E}">
        <p14:creationId xmlns:p14="http://schemas.microsoft.com/office/powerpoint/2010/main" val="192459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685801" y="609601"/>
            <a:ext cx="10131425" cy="219456"/>
          </a:xfrm>
        </p:spPr>
        <p:txBody>
          <a:bodyPr>
            <a:noAutofit/>
          </a:bodyPr>
          <a:lstStyle/>
          <a:p>
            <a:r>
              <a:rPr lang="en-US" sz="2000" dirty="0"/>
              <a:t>About Ring Laser Gyroscopes</a:t>
            </a:r>
          </a:p>
        </p:txBody>
      </p:sp>
      <p:sp>
        <p:nvSpPr>
          <p:cNvPr id="4" name="TextBox 3">
            <a:extLst>
              <a:ext uri="{FF2B5EF4-FFF2-40B4-BE49-F238E27FC236}">
                <a16:creationId xmlns:a16="http://schemas.microsoft.com/office/drawing/2014/main" id="{5158DA48-81BD-0EEF-A5DD-7E3D899010F5}"/>
              </a:ext>
            </a:extLst>
          </p:cNvPr>
          <p:cNvSpPr txBox="1"/>
          <p:nvPr/>
        </p:nvSpPr>
        <p:spPr>
          <a:xfrm>
            <a:off x="306805" y="1076826"/>
            <a:ext cx="11712743" cy="2308324"/>
          </a:xfrm>
          <a:prstGeom prst="rect">
            <a:avLst/>
          </a:prstGeom>
          <a:noFill/>
        </p:spPr>
        <p:txBody>
          <a:bodyPr wrap="square" rtlCol="0">
            <a:spAutoFit/>
          </a:bodyPr>
          <a:lstStyle/>
          <a:p>
            <a:r>
              <a:rPr lang="en-US" dirty="0"/>
              <a:t>Ring laser gyroscopes (RLG) have demonstrated to currently be the most sensitive device for testing</a:t>
            </a:r>
          </a:p>
          <a:p>
            <a:r>
              <a:rPr lang="en-US" dirty="0"/>
              <a:t>rotational motion with respect to an inertial frame. An inertial frame describes a coordinate system that is either at rest  or experiencing a constant velocity. In this respect, if the Earth were constantly rotating at 15 degree per hour or if an ether background moved with a preferred direction (West to East) then a RLG could be used to determine the angular motion of 15 degrees per hour. However, it could not differentiate between the two proposed causes of motion.</a:t>
            </a:r>
          </a:p>
          <a:p>
            <a:endParaRPr lang="en-US" dirty="0"/>
          </a:p>
          <a:p>
            <a:r>
              <a:rPr lang="en-US" dirty="0"/>
              <a:t>For a RLG to work optimally, the device must be aligned with the axis of motion of the inertial reference frame that it is attached to. </a:t>
            </a:r>
          </a:p>
        </p:txBody>
      </p:sp>
    </p:spTree>
    <p:extLst>
      <p:ext uri="{BB962C8B-B14F-4D97-AF65-F5344CB8AC3E}">
        <p14:creationId xmlns:p14="http://schemas.microsoft.com/office/powerpoint/2010/main" val="2048453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685801" y="609601"/>
            <a:ext cx="10131425" cy="219456"/>
          </a:xfrm>
        </p:spPr>
        <p:txBody>
          <a:bodyPr>
            <a:noAutofit/>
          </a:bodyPr>
          <a:lstStyle/>
          <a:p>
            <a:r>
              <a:rPr lang="en-US" sz="2000" dirty="0"/>
              <a:t>Test</a:t>
            </a:r>
          </a:p>
        </p:txBody>
      </p:sp>
      <p:sp>
        <p:nvSpPr>
          <p:cNvPr id="4" name="TextBox 3">
            <a:extLst>
              <a:ext uri="{FF2B5EF4-FFF2-40B4-BE49-F238E27FC236}">
                <a16:creationId xmlns:a16="http://schemas.microsoft.com/office/drawing/2014/main" id="{5158DA48-81BD-0EEF-A5DD-7E3D899010F5}"/>
              </a:ext>
            </a:extLst>
          </p:cNvPr>
          <p:cNvSpPr txBox="1"/>
          <p:nvPr/>
        </p:nvSpPr>
        <p:spPr>
          <a:xfrm>
            <a:off x="222583" y="1191126"/>
            <a:ext cx="11712743" cy="369332"/>
          </a:xfrm>
          <a:prstGeom prst="rect">
            <a:avLst/>
          </a:prstGeom>
          <a:noFill/>
        </p:spPr>
        <p:txBody>
          <a:bodyPr wrap="square" rtlCol="0">
            <a:spAutoFit/>
          </a:bodyPr>
          <a:lstStyle/>
          <a:p>
            <a:r>
              <a:rPr lang="en-US" dirty="0"/>
              <a:t>Test.</a:t>
            </a:r>
          </a:p>
        </p:txBody>
      </p:sp>
      <p:pic>
        <p:nvPicPr>
          <p:cNvPr id="5" name="Picture 4" descr="A screenshot of a computer&#10;&#10;Description automatically generated with medium confidence">
            <a:extLst>
              <a:ext uri="{FF2B5EF4-FFF2-40B4-BE49-F238E27FC236}">
                <a16:creationId xmlns:a16="http://schemas.microsoft.com/office/drawing/2014/main" id="{7009BA35-A023-E343-8362-3A5F825AEF4B}"/>
              </a:ext>
            </a:extLst>
          </p:cNvPr>
          <p:cNvPicPr>
            <a:picLocks noChangeAspect="1"/>
          </p:cNvPicPr>
          <p:nvPr/>
        </p:nvPicPr>
        <p:blipFill rotWithShape="1">
          <a:blip r:embed="rId2">
            <a:extLst>
              <a:ext uri="{28A0092B-C50C-407E-A947-70E740481C1C}">
                <a14:useLocalDpi xmlns:a14="http://schemas.microsoft.com/office/drawing/2010/main" val="0"/>
              </a:ext>
            </a:extLst>
          </a:blip>
          <a:srcRect t="1884"/>
          <a:stretch/>
        </p:blipFill>
        <p:spPr>
          <a:xfrm>
            <a:off x="5991005" y="1"/>
            <a:ext cx="6200995" cy="5070142"/>
          </a:xfrm>
          <a:prstGeom prst="rect">
            <a:avLst/>
          </a:prstGeom>
        </p:spPr>
      </p:pic>
      <p:pic>
        <p:nvPicPr>
          <p:cNvPr id="9" name="Picture 8" descr="A screenshot of a computer&#10;&#10;Description automatically generated with low confidence">
            <a:extLst>
              <a:ext uri="{FF2B5EF4-FFF2-40B4-BE49-F238E27FC236}">
                <a16:creationId xmlns:a16="http://schemas.microsoft.com/office/drawing/2014/main" id="{72D26CD5-9758-A17A-F0B4-C954F9149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0" y="0"/>
            <a:ext cx="5981925" cy="5070143"/>
          </a:xfrm>
          <a:prstGeom prst="rect">
            <a:avLst/>
          </a:prstGeom>
        </p:spPr>
      </p:pic>
      <p:sp>
        <p:nvSpPr>
          <p:cNvPr id="10" name="TextBox 9">
            <a:extLst>
              <a:ext uri="{FF2B5EF4-FFF2-40B4-BE49-F238E27FC236}">
                <a16:creationId xmlns:a16="http://schemas.microsoft.com/office/drawing/2014/main" id="{3B03DB88-CB9C-C435-F6EB-07955829B933}"/>
              </a:ext>
            </a:extLst>
          </p:cNvPr>
          <p:cNvSpPr txBox="1"/>
          <p:nvPr/>
        </p:nvSpPr>
        <p:spPr>
          <a:xfrm>
            <a:off x="625872" y="5185691"/>
            <a:ext cx="10721186" cy="1200329"/>
          </a:xfrm>
          <a:prstGeom prst="rect">
            <a:avLst/>
          </a:prstGeom>
          <a:noFill/>
        </p:spPr>
        <p:txBody>
          <a:bodyPr wrap="square" rtlCol="0">
            <a:spAutoFit/>
          </a:bodyPr>
          <a:lstStyle/>
          <a:p>
            <a:r>
              <a:rPr lang="en-US" dirty="0"/>
              <a:t>Summary of the VLBI: Using Quasars (stationary points of highly concentrated energy) a celestial grid is formed that’s used to monitor the rotation of the Earth relative to the station celestial coordinate system. This coordinate system is one transformation away from stating it’s measuring a rotating sky between two stationary points of reference i.e., stationary quasars and stationary Earth. </a:t>
            </a:r>
          </a:p>
        </p:txBody>
      </p:sp>
    </p:spTree>
    <p:extLst>
      <p:ext uri="{BB962C8B-B14F-4D97-AF65-F5344CB8AC3E}">
        <p14:creationId xmlns:p14="http://schemas.microsoft.com/office/powerpoint/2010/main" val="462950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685801" y="609601"/>
            <a:ext cx="10131425" cy="219456"/>
          </a:xfrm>
        </p:spPr>
        <p:txBody>
          <a:bodyPr>
            <a:noAutofit/>
          </a:bodyPr>
          <a:lstStyle/>
          <a:p>
            <a:r>
              <a:rPr lang="en-US" sz="2000" dirty="0"/>
              <a:t>You don’t get the full effect.</a:t>
            </a:r>
          </a:p>
        </p:txBody>
      </p:sp>
      <p:sp>
        <p:nvSpPr>
          <p:cNvPr id="4" name="TextBox 3">
            <a:extLst>
              <a:ext uri="{FF2B5EF4-FFF2-40B4-BE49-F238E27FC236}">
                <a16:creationId xmlns:a16="http://schemas.microsoft.com/office/drawing/2014/main" id="{5158DA48-81BD-0EEF-A5DD-7E3D899010F5}"/>
              </a:ext>
            </a:extLst>
          </p:cNvPr>
          <p:cNvSpPr txBox="1"/>
          <p:nvPr/>
        </p:nvSpPr>
        <p:spPr>
          <a:xfrm>
            <a:off x="222583" y="1191126"/>
            <a:ext cx="11712743" cy="369332"/>
          </a:xfrm>
          <a:prstGeom prst="rect">
            <a:avLst/>
          </a:prstGeom>
          <a:noFill/>
        </p:spPr>
        <p:txBody>
          <a:bodyPr wrap="square" rtlCol="0">
            <a:spAutoFit/>
          </a:bodyPr>
          <a:lstStyle/>
          <a:p>
            <a:r>
              <a:rPr lang="en-US" dirty="0"/>
              <a:t>Test.</a:t>
            </a:r>
          </a:p>
        </p:txBody>
      </p:sp>
      <p:pic>
        <p:nvPicPr>
          <p:cNvPr id="7" name="Picture 6" descr="A screenshot of a computer&#10;&#10;Description automatically generated with medium confidence">
            <a:extLst>
              <a:ext uri="{FF2B5EF4-FFF2-40B4-BE49-F238E27FC236}">
                <a16:creationId xmlns:a16="http://schemas.microsoft.com/office/drawing/2014/main" id="{1AB032D0-EA21-AD1F-DDA4-96827FAE1A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3604" y="1708395"/>
            <a:ext cx="7497170" cy="4217158"/>
          </a:xfrm>
          <a:prstGeom prst="rect">
            <a:avLst/>
          </a:prstGeom>
        </p:spPr>
      </p:pic>
    </p:spTree>
    <p:extLst>
      <p:ext uri="{BB962C8B-B14F-4D97-AF65-F5344CB8AC3E}">
        <p14:creationId xmlns:p14="http://schemas.microsoft.com/office/powerpoint/2010/main" val="1873099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685801" y="609601"/>
            <a:ext cx="10131425" cy="219456"/>
          </a:xfrm>
        </p:spPr>
        <p:txBody>
          <a:bodyPr>
            <a:noAutofit/>
          </a:bodyPr>
          <a:lstStyle/>
          <a:p>
            <a:r>
              <a:rPr lang="en-US" sz="2000" dirty="0"/>
              <a:t>Sagnac: Alignment</a:t>
            </a:r>
          </a:p>
        </p:txBody>
      </p:sp>
      <p:sp>
        <p:nvSpPr>
          <p:cNvPr id="4" name="TextBox 3">
            <a:extLst>
              <a:ext uri="{FF2B5EF4-FFF2-40B4-BE49-F238E27FC236}">
                <a16:creationId xmlns:a16="http://schemas.microsoft.com/office/drawing/2014/main" id="{5158DA48-81BD-0EEF-A5DD-7E3D899010F5}"/>
              </a:ext>
            </a:extLst>
          </p:cNvPr>
          <p:cNvSpPr txBox="1"/>
          <p:nvPr/>
        </p:nvSpPr>
        <p:spPr>
          <a:xfrm>
            <a:off x="222583" y="1191126"/>
            <a:ext cx="11712743" cy="3416320"/>
          </a:xfrm>
          <a:prstGeom prst="rect">
            <a:avLst/>
          </a:prstGeom>
          <a:noFill/>
        </p:spPr>
        <p:txBody>
          <a:bodyPr wrap="square" rtlCol="0">
            <a:spAutoFit/>
          </a:bodyPr>
          <a:lstStyle/>
          <a:p>
            <a:r>
              <a:rPr lang="en-US" dirty="0"/>
              <a:t>“The granite slab, on which the entire apparatus is mounted, is fixed on a concrete base. The base is tilted in the north-south (N-S) direction at an angle of approximately 46.6°, corresponding to the local colatitude.”[1]</a:t>
            </a:r>
          </a:p>
          <a:p>
            <a:endParaRPr lang="en-US" dirty="0"/>
          </a:p>
          <a:p>
            <a:endParaRPr lang="en-US" dirty="0"/>
          </a:p>
          <a:p>
            <a:r>
              <a:rPr lang="en-US" dirty="0"/>
              <a:t>The Sagnac effect is certainly not a relativistic effect, and the mainstream authors arguing otherwise are, in my opinion, being dishonest. The Sagnac effect implies the existence of absolute motion with respect to space, and such an idea should be aberrant to relativists in principle.</a:t>
            </a:r>
          </a:p>
          <a:p>
            <a:endParaRPr lang="en-US" dirty="0"/>
          </a:p>
          <a:p>
            <a:endParaRPr lang="en-US" dirty="0"/>
          </a:p>
          <a:p>
            <a:r>
              <a:rPr lang="en-US" dirty="0"/>
              <a:t>The fact that flipping the device to the upside-down produces a near null result shows there’s a preferred upward direction. The device doesn’t work properly when aligned with the south and it should produce results symmetrical to the “north pole” alignment. The local horizon (up) is the same in all locations on the plane.</a:t>
            </a:r>
          </a:p>
        </p:txBody>
      </p:sp>
    </p:spTree>
    <p:extLst>
      <p:ext uri="{BB962C8B-B14F-4D97-AF65-F5344CB8AC3E}">
        <p14:creationId xmlns:p14="http://schemas.microsoft.com/office/powerpoint/2010/main" val="10887937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685801" y="609601"/>
            <a:ext cx="10131425" cy="219456"/>
          </a:xfrm>
        </p:spPr>
        <p:txBody>
          <a:bodyPr>
            <a:noAutofit/>
          </a:bodyPr>
          <a:lstStyle/>
          <a:p>
            <a:r>
              <a:rPr lang="en-US" sz="2000" dirty="0"/>
              <a:t>Relativity Simultaneity vs “Global” Simultaneity </a:t>
            </a:r>
          </a:p>
        </p:txBody>
      </p:sp>
      <p:sp>
        <p:nvSpPr>
          <p:cNvPr id="4" name="TextBox 3">
            <a:extLst>
              <a:ext uri="{FF2B5EF4-FFF2-40B4-BE49-F238E27FC236}">
                <a16:creationId xmlns:a16="http://schemas.microsoft.com/office/drawing/2014/main" id="{5158DA48-81BD-0EEF-A5DD-7E3D899010F5}"/>
              </a:ext>
            </a:extLst>
          </p:cNvPr>
          <p:cNvSpPr txBox="1"/>
          <p:nvPr/>
        </p:nvSpPr>
        <p:spPr>
          <a:xfrm>
            <a:off x="1562669" y="1191126"/>
            <a:ext cx="10372657" cy="923330"/>
          </a:xfrm>
          <a:prstGeom prst="rect">
            <a:avLst/>
          </a:prstGeom>
          <a:noFill/>
        </p:spPr>
        <p:txBody>
          <a:bodyPr wrap="square" rtlCol="0">
            <a:spAutoFit/>
          </a:bodyPr>
          <a:lstStyle/>
          <a:p>
            <a:r>
              <a:rPr lang="en-US" dirty="0"/>
              <a:t>Relative simultaneity is the concept that the order and simultaneity of events has vary depending on the observer's frame of reference. According to this principle, two events occurring at different locations may be considered simultaneous from one observer's perspective but not from another's.</a:t>
            </a:r>
          </a:p>
        </p:txBody>
      </p:sp>
    </p:spTree>
    <p:extLst>
      <p:ext uri="{BB962C8B-B14F-4D97-AF65-F5344CB8AC3E}">
        <p14:creationId xmlns:p14="http://schemas.microsoft.com/office/powerpoint/2010/main" val="857953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685801" y="609601"/>
            <a:ext cx="10131425" cy="219456"/>
          </a:xfrm>
        </p:spPr>
        <p:txBody>
          <a:bodyPr>
            <a:noAutofit/>
          </a:bodyPr>
          <a:lstStyle/>
          <a:p>
            <a:r>
              <a:rPr lang="en-US" sz="2000" dirty="0"/>
              <a:t>Test</a:t>
            </a:r>
          </a:p>
        </p:txBody>
      </p:sp>
      <p:sp>
        <p:nvSpPr>
          <p:cNvPr id="4" name="TextBox 3">
            <a:extLst>
              <a:ext uri="{FF2B5EF4-FFF2-40B4-BE49-F238E27FC236}">
                <a16:creationId xmlns:a16="http://schemas.microsoft.com/office/drawing/2014/main" id="{5158DA48-81BD-0EEF-A5DD-7E3D899010F5}"/>
              </a:ext>
            </a:extLst>
          </p:cNvPr>
          <p:cNvSpPr txBox="1"/>
          <p:nvPr/>
        </p:nvSpPr>
        <p:spPr>
          <a:xfrm>
            <a:off x="222583" y="1191126"/>
            <a:ext cx="11712743" cy="369332"/>
          </a:xfrm>
          <a:prstGeom prst="rect">
            <a:avLst/>
          </a:prstGeom>
          <a:noFill/>
        </p:spPr>
        <p:txBody>
          <a:bodyPr wrap="square" rtlCol="0">
            <a:spAutoFit/>
          </a:bodyPr>
          <a:lstStyle/>
          <a:p>
            <a:r>
              <a:rPr lang="en-US" dirty="0"/>
              <a:t>Test.</a:t>
            </a:r>
          </a:p>
        </p:txBody>
      </p:sp>
    </p:spTree>
    <p:extLst>
      <p:ext uri="{BB962C8B-B14F-4D97-AF65-F5344CB8AC3E}">
        <p14:creationId xmlns:p14="http://schemas.microsoft.com/office/powerpoint/2010/main" val="3128141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685801" y="609601"/>
            <a:ext cx="10131425" cy="219456"/>
          </a:xfrm>
        </p:spPr>
        <p:txBody>
          <a:bodyPr>
            <a:noAutofit/>
          </a:bodyPr>
          <a:lstStyle/>
          <a:p>
            <a:r>
              <a:rPr lang="en-US" sz="2000" dirty="0"/>
              <a:t>Test</a:t>
            </a:r>
          </a:p>
        </p:txBody>
      </p:sp>
      <p:sp>
        <p:nvSpPr>
          <p:cNvPr id="4" name="TextBox 3">
            <a:extLst>
              <a:ext uri="{FF2B5EF4-FFF2-40B4-BE49-F238E27FC236}">
                <a16:creationId xmlns:a16="http://schemas.microsoft.com/office/drawing/2014/main" id="{5158DA48-81BD-0EEF-A5DD-7E3D899010F5}"/>
              </a:ext>
            </a:extLst>
          </p:cNvPr>
          <p:cNvSpPr txBox="1"/>
          <p:nvPr/>
        </p:nvSpPr>
        <p:spPr>
          <a:xfrm>
            <a:off x="222583" y="1191126"/>
            <a:ext cx="11712743" cy="369332"/>
          </a:xfrm>
          <a:prstGeom prst="rect">
            <a:avLst/>
          </a:prstGeom>
          <a:noFill/>
        </p:spPr>
        <p:txBody>
          <a:bodyPr wrap="square" rtlCol="0">
            <a:spAutoFit/>
          </a:bodyPr>
          <a:lstStyle/>
          <a:p>
            <a:r>
              <a:rPr lang="en-US" dirty="0"/>
              <a:t>Test.</a:t>
            </a:r>
          </a:p>
        </p:txBody>
      </p:sp>
    </p:spTree>
    <p:extLst>
      <p:ext uri="{BB962C8B-B14F-4D97-AF65-F5344CB8AC3E}">
        <p14:creationId xmlns:p14="http://schemas.microsoft.com/office/powerpoint/2010/main" val="4117586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8A35F-FD47-D5E0-CC75-958CEAFB9F10}"/>
              </a:ext>
            </a:extLst>
          </p:cNvPr>
          <p:cNvSpPr>
            <a:spLocks noGrp="1"/>
          </p:cNvSpPr>
          <p:nvPr>
            <p:ph type="title"/>
          </p:nvPr>
        </p:nvSpPr>
        <p:spPr/>
        <p:txBody>
          <a:bodyPr/>
          <a:lstStyle/>
          <a:p>
            <a:r>
              <a:rPr lang="en-US" dirty="0"/>
              <a:t>Relativistic Doppler Effect</a:t>
            </a:r>
          </a:p>
        </p:txBody>
      </p:sp>
      <p:sp>
        <p:nvSpPr>
          <p:cNvPr id="3" name="Content Placeholder 2">
            <a:extLst>
              <a:ext uri="{FF2B5EF4-FFF2-40B4-BE49-F238E27FC236}">
                <a16:creationId xmlns:a16="http://schemas.microsoft.com/office/drawing/2014/main" id="{92C32079-E1FC-6674-9DC7-A245BB88C814}"/>
              </a:ext>
            </a:extLst>
          </p:cNvPr>
          <p:cNvSpPr>
            <a:spLocks noGrp="1"/>
          </p:cNvSpPr>
          <p:nvPr>
            <p:ph idx="1"/>
          </p:nvPr>
        </p:nvSpPr>
        <p:spPr/>
        <p:txBody>
          <a:bodyPr>
            <a:normAutofit fontScale="55000" lnSpcReduction="20000"/>
          </a:bodyPr>
          <a:lstStyle/>
          <a:p>
            <a:r>
              <a:rPr lang="en-US" dirty="0"/>
              <a:t>The relativistic Doppler effect is a phenomenon that describes how the frequency and wavelength of electromagnetic waves, such as light, are perceived by an observer in relative motion to the source of those waves. It is an extension of the classical Doppler effect, which applies to waves in non-relativistic scenarios.</a:t>
            </a:r>
          </a:p>
          <a:p>
            <a:r>
              <a:rPr lang="en-US" dirty="0"/>
              <a:t>The classical Doppler effect states that if a source of waves (e.g., sound or light) is moving relative to an observer, there will be a shift in the perceived frequency of the waves. If the source is moving towards the observer, the perceived frequency will be higher (a blue shift), and if the source is moving away, the perceived frequency will be lower (a red shift).</a:t>
            </a:r>
          </a:p>
          <a:p>
            <a:r>
              <a:rPr lang="en-US" dirty="0"/>
              <a:t>In the context of the relativistic Doppler effect, the principles of special relativity come into play. According to special relativity, the speed of light in a vacuum is constant and does not depend on the motion of the source or the observer. Therefore, the relativistic Doppler effect takes into account the constancy of the speed of light.</a:t>
            </a:r>
          </a:p>
          <a:p>
            <a:r>
              <a:rPr lang="en-US" dirty="0"/>
              <a:t>The relativistic Doppler effect accounts for the fact that time dilation and length contraction occur due to relative motion. As a result, the perceived frequency and wavelength of light waves are affected by the relative velocity between the source and the observer, as well as the angles at which the waves are emitted and received.</a:t>
            </a:r>
          </a:p>
          <a:p>
            <a:r>
              <a:rPr lang="en-US" dirty="0"/>
              <a:t>The formulas used to calculate the relativistic Doppler effect differ from the classical Doppler effect formulas and involve the Lorentz transformation equations of special relativity. These equations incorporate factors such as the relative velocity, the angle of emission or reception, and the Lorentz factor (γ) to calculate the observed frequency or wavelength.</a:t>
            </a:r>
          </a:p>
          <a:p>
            <a:r>
              <a:rPr lang="en-US" dirty="0"/>
              <a:t>The relativistic Doppler effect has important implications in various fields, including astrophysics, where it is used to determine the motion of celestial objects, as well as in relativistic physics experiments and applications involving high-speed particles or electromagnetic waves.</a:t>
            </a:r>
          </a:p>
          <a:p>
            <a:endParaRPr lang="en-US" dirty="0"/>
          </a:p>
        </p:txBody>
      </p:sp>
    </p:spTree>
    <p:extLst>
      <p:ext uri="{BB962C8B-B14F-4D97-AF65-F5344CB8AC3E}">
        <p14:creationId xmlns:p14="http://schemas.microsoft.com/office/powerpoint/2010/main" val="10364818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8A35F-FD47-D5E0-CC75-958CEAFB9F10}"/>
              </a:ext>
            </a:extLst>
          </p:cNvPr>
          <p:cNvSpPr>
            <a:spLocks noGrp="1"/>
          </p:cNvSpPr>
          <p:nvPr>
            <p:ph type="title"/>
          </p:nvPr>
        </p:nvSpPr>
        <p:spPr/>
        <p:txBody>
          <a:bodyPr/>
          <a:lstStyle/>
          <a:p>
            <a:r>
              <a:rPr lang="en-US" dirty="0"/>
              <a:t>Relativistic Doppler Effect: Main Issues</a:t>
            </a:r>
          </a:p>
        </p:txBody>
      </p:sp>
      <p:sp>
        <p:nvSpPr>
          <p:cNvPr id="3" name="Content Placeholder 2">
            <a:extLst>
              <a:ext uri="{FF2B5EF4-FFF2-40B4-BE49-F238E27FC236}">
                <a16:creationId xmlns:a16="http://schemas.microsoft.com/office/drawing/2014/main" id="{92C32079-E1FC-6674-9DC7-A245BB88C814}"/>
              </a:ext>
            </a:extLst>
          </p:cNvPr>
          <p:cNvSpPr>
            <a:spLocks noGrp="1"/>
          </p:cNvSpPr>
          <p:nvPr>
            <p:ph idx="1"/>
          </p:nvPr>
        </p:nvSpPr>
        <p:spPr/>
        <p:txBody>
          <a:bodyPr>
            <a:normAutofit/>
          </a:bodyPr>
          <a:lstStyle/>
          <a:p>
            <a:r>
              <a:rPr lang="en-US" dirty="0"/>
              <a:t>Anytime </a:t>
            </a:r>
            <a:r>
              <a:rPr lang="en-US" i="1" dirty="0"/>
              <a:t>c</a:t>
            </a:r>
            <a:r>
              <a:rPr lang="en-US" dirty="0"/>
              <a:t> is shown to have variance, they can apply a transformation equation to chalk the discrepancy up to TIME dilating and what we’re seeing is an optical illusion because </a:t>
            </a:r>
            <a:r>
              <a:rPr lang="en-US" i="1" dirty="0"/>
              <a:t>c </a:t>
            </a:r>
            <a:r>
              <a:rPr lang="en-US" dirty="0"/>
              <a:t>can’t have variance.</a:t>
            </a:r>
          </a:p>
          <a:p>
            <a:r>
              <a:rPr lang="en-US" dirty="0"/>
              <a:t>Indistinguishable from relative motion Doppler shift. </a:t>
            </a:r>
          </a:p>
          <a:p>
            <a:r>
              <a:rPr lang="en-US" dirty="0"/>
              <a:t>With no physical mechanism to facilitate the energy exchange necessary to produce Doppler shift, a spacetime coordinate system isn’t even a valid hypothesis</a:t>
            </a:r>
          </a:p>
          <a:p>
            <a:r>
              <a:rPr lang="en-US" dirty="0"/>
              <a:t>How could  you differentiate between relativistic effects and classic wave theory?</a:t>
            </a:r>
          </a:p>
          <a:p>
            <a:r>
              <a:rPr lang="en-US" dirty="0"/>
              <a:t>Spoiler; You can’t.</a:t>
            </a:r>
          </a:p>
        </p:txBody>
      </p:sp>
    </p:spTree>
    <p:extLst>
      <p:ext uri="{BB962C8B-B14F-4D97-AF65-F5344CB8AC3E}">
        <p14:creationId xmlns:p14="http://schemas.microsoft.com/office/powerpoint/2010/main" val="8382637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19337</TotalTime>
  <Words>6783</Words>
  <Application>Microsoft Office PowerPoint</Application>
  <PresentationFormat>Widescreen</PresentationFormat>
  <Paragraphs>264</Paragraphs>
  <Slides>40</Slides>
  <Notes>11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Bookman Old Style</vt:lpstr>
      <vt:lpstr>Calibri</vt:lpstr>
      <vt:lpstr>Rockwell</vt:lpstr>
      <vt:lpstr>Damask</vt:lpstr>
      <vt:lpstr>All Your laser interferometry now belongs to us</vt:lpstr>
      <vt:lpstr>Ether Wind vs Spacetime Coordinate System</vt:lpstr>
      <vt:lpstr>Prerequisite: Laser Interferometry Devices </vt:lpstr>
      <vt:lpstr>The MEASURABLE difference between Heliocentrism and Geocentrism</vt:lpstr>
      <vt:lpstr>Prerequisite: Relativistic interpterion of light</vt:lpstr>
      <vt:lpstr>Prerequisite: What is Laser Interferometry?  </vt:lpstr>
      <vt:lpstr>Prerequisite: Interference pattern (Water analogy)</vt:lpstr>
      <vt:lpstr>Prerequisite: Interference pattern (Light waves) [rework]</vt:lpstr>
      <vt:lpstr>Prerequisite: Fringe Patterns</vt:lpstr>
      <vt:lpstr>Airy’s SUCCESS 1871</vt:lpstr>
      <vt:lpstr>Michelson-Morley 1887</vt:lpstr>
      <vt:lpstr>Michelson-Morley: Length contraction &amp; Ether 1888-1892</vt:lpstr>
      <vt:lpstr>Michelson-Morley: Length Contraction and Spacetime</vt:lpstr>
      <vt:lpstr>Michelson-Gale-Pearson [1923]</vt:lpstr>
      <vt:lpstr>Sagnac [1913]</vt:lpstr>
      <vt:lpstr>Sagnac [1913]</vt:lpstr>
      <vt:lpstr>Relativistic Explanations for the Sagnac Effect</vt:lpstr>
      <vt:lpstr>Thanks Wang [2003-2004] (Cont’d)</vt:lpstr>
      <vt:lpstr>15 degrees per hour</vt:lpstr>
      <vt:lpstr>Michelson-Gale-Pearson [1925]</vt:lpstr>
      <vt:lpstr>Dayton Miller [1902 – 1933]</vt:lpstr>
      <vt:lpstr>PowerPoint Presentation</vt:lpstr>
      <vt:lpstr>Dayton Miller’s Control Experiments [1902 – 1933]</vt:lpstr>
      <vt:lpstr>Response to Shankland's Criticism of Miller’s work </vt:lpstr>
      <vt:lpstr>Dayton Miller: Conclusion</vt:lpstr>
      <vt:lpstr>PowerPoint Presentation</vt:lpstr>
      <vt:lpstr>PowerPoint Presentation</vt:lpstr>
      <vt:lpstr>Michelson-Morley-Miller: The Coverup, The Experiments of Dayton C. Miller (1925-1926) And the Theory of Relativity [2003]</vt:lpstr>
      <vt:lpstr>PowerPoint Presentation</vt:lpstr>
      <vt:lpstr>PowerPoint Presentation</vt:lpstr>
      <vt:lpstr>Varying c</vt:lpstr>
      <vt:lpstr>About Ring Laser Gyroscopes</vt:lpstr>
      <vt:lpstr>Test</vt:lpstr>
      <vt:lpstr>You don’t get the full effect.</vt:lpstr>
      <vt:lpstr>Sagnac: Alignment</vt:lpstr>
      <vt:lpstr>Relativity Simultaneity vs “Global” Simultaneity </vt:lpstr>
      <vt:lpstr>Test</vt:lpstr>
      <vt:lpstr>Test</vt:lpstr>
      <vt:lpstr>Relativistic Doppler Effect</vt:lpstr>
      <vt:lpstr>Relativistic Doppler Effect: Main Issues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Your laser interferometry now belongs to us</dc:title>
  <dc:creator>Alan X</dc:creator>
  <cp:lastModifiedBy>Alan X</cp:lastModifiedBy>
  <cp:revision>3</cp:revision>
  <dcterms:created xsi:type="dcterms:W3CDTF">2023-05-29T16:01:16Z</dcterms:created>
  <dcterms:modified xsi:type="dcterms:W3CDTF">2024-01-30T15:47:13Z</dcterms:modified>
</cp:coreProperties>
</file>